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31" r:id="rId3"/>
    <p:sldId id="310" r:id="rId4"/>
    <p:sldId id="311" r:id="rId5"/>
    <p:sldId id="332" r:id="rId6"/>
    <p:sldId id="333" r:id="rId7"/>
    <p:sldId id="334" r:id="rId8"/>
    <p:sldId id="335" r:id="rId9"/>
    <p:sldId id="336" r:id="rId10"/>
    <p:sldId id="337" r:id="rId11"/>
    <p:sldId id="353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4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E761"/>
    <a:srgbClr val="FDB9F0"/>
    <a:srgbClr val="187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1" d="100"/>
          <a:sy n="71" d="100"/>
        </p:scale>
        <p:origin x="1621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99EE1D-C1EE-4174-ADEC-CBE5F8CC0748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D2A39CFA-82C9-4F51-AC1A-93C751B00D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73E90C-40D3-430A-872F-CFE8B26C3772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64C1840-6140-4393-89A5-5A819B1F1A2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134B0-3319-417E-AC70-EBD9BE20C8C8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1B7E48-765A-43EE-8291-2CA78AEE091D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2F983A-65C2-4073-A54B-B561047476D7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D1546D-691E-4DC9-BAA8-F7670F8EC1B9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D0C41C-AD60-4CE7-8A37-A966C74C65B9}" type="slidenum">
              <a:rPr lang="en-GB" altLang="en-US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513092-5DB2-4F62-8C0B-D2CD7310684F}" type="slidenum">
              <a:rPr lang="en-GB" altLang="en-US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F04149-8A21-488E-AF04-80E0A1F82C08}" type="slidenum">
              <a:rPr lang="en-GB" altLang="en-US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07E248-2711-4037-A1A3-203AE8690DEE}" type="slidenum">
              <a:rPr lang="en-GB" altLang="en-US"/>
              <a:pPr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1A5AA8-3714-4A8E-84B6-4B96E01E3E85}" type="slidenum">
              <a:rPr lang="en-GB" altLang="en-US"/>
              <a:pPr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B3A86B-6B20-4A3F-8C89-909B5A9673D6}" type="slidenum">
              <a:rPr lang="en-GB" altLang="en-US"/>
              <a:pPr/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D98A03-1423-4B9B-B44E-F8B60F054890}" type="slidenum">
              <a:rPr lang="en-GB" altLang="en-US"/>
              <a:pPr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FC980F-6A1C-4666-B83F-AB518E5ABF6D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A8D1FB-E579-4636-9F1A-B5019BD394CF}" type="slidenum">
              <a:rPr lang="en-GB" altLang="en-US"/>
              <a:pPr/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91DEDC-0C60-4330-AAB1-3F185BA13224}" type="slidenum">
              <a:rPr lang="en-GB" altLang="en-US"/>
              <a:pPr/>
              <a:t>21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C29F8F-997F-41E8-84E5-CA0F73798B54}" type="slidenum">
              <a:rPr lang="en-GB" altLang="en-US"/>
              <a:pPr/>
              <a:t>22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267D06-7CAA-4E56-B32A-B67DE34CCDE6}" type="slidenum">
              <a:rPr lang="en-GB" altLang="en-US"/>
              <a:pPr/>
              <a:t>23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7006A25-7825-46F4-91BC-75B1AA002E69}" type="slidenum">
              <a:rPr lang="en-GB" altLang="en-US"/>
              <a:pPr/>
              <a:t>24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598321-8A09-42C9-879E-CF1F79443947}" type="slidenum">
              <a:rPr lang="en-GB" altLang="en-US"/>
              <a:pPr/>
              <a:t>25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C8CA2B-AB6C-4A13-A0FF-717B8CA760FD}" type="slidenum">
              <a:rPr lang="en-GB" altLang="en-US"/>
              <a:pPr/>
              <a:t>26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F90DE6-B155-4E19-9BD7-BC4DF9B0D816}" type="slidenum">
              <a:rPr lang="en-GB" altLang="en-US"/>
              <a:pPr/>
              <a:t>27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0A19BD-AC25-4D99-B631-B95F7F0DFB0E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FFF5B4-B545-49D8-8E05-91BF13EFA02D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4E689B-DE69-4B8D-80A8-799C394F6E81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B1D3A4-D820-40A6-8652-49808011FA75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53D26E-8E99-4E13-8221-89D2A815685D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324324-7449-4AF6-9D4D-5A4B4A393B25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876D0C-F6D2-4CF9-A352-A0DD97D48161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4D2A2-AB0E-4943-BCFF-F4394D9BDAF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454A9-000A-451F-9BAE-48E2DA45A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7576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DDF6-C491-41C5-BFD2-BD35D0283228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4CAD4-4FA5-443F-ACCA-D88B1DE61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154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FE54-539D-40AE-8507-A154E8FB59E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750D-FE57-43F0-B93F-79444991F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5136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E0ED6-D3D6-4F2F-A933-1782B84CBB9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B20B1-4772-496F-8E39-2958D32F4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5731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B18-3A51-4D87-AFF5-DED5B15717A6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42363-FB0D-412C-B938-924F5876F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1034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E95A-873C-4A94-8030-F1ACFF0B0D7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279A-2C5A-4E5B-80C8-74ED5846C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1876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89EB-4D99-4A27-A6F8-B60B657E98B0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E099E-0291-4147-8454-9C2294D2D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244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782E-05E2-4D13-80E7-972F8B3738C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F9EFC-1583-4994-8AA8-261A890EA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6604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31A75-029E-4A80-B57F-40081AD0CCD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17922-3DF2-4FF6-880C-1D7AD15C9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3115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A4D3-56F7-485D-A288-3A4312E0787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AAE04-9030-4743-BD9B-7864E156B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5638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5AD3-0650-4DC7-8E96-1281B989F570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A1CF5-1657-4A64-8CBB-9E6A78041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753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24CFB4-A8D7-442D-BCFB-25CD5DBBDD44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FBFC7E5-70B4-4CF1-910C-01643005D7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4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07929.0EDC8F20" TargetMode="External"/></Relationships>
</file>

<file path=ppt/slides/_rels/slide19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notesSlides/notesSlide19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notesSlides/notesSlide2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001000" cy="16002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2"/>
                </a:solidFill>
                <a:cs typeface="Calibri" panose="020F0502020204030204" pitchFamily="34" charset="0"/>
              </a:rPr>
              <a:t>Upscaling Basic Sanitation for the Urban Poor </a:t>
            </a:r>
            <a:br>
              <a:rPr lang="en-US" altLang="en-US" sz="3200" b="1" smtClean="0">
                <a:solidFill>
                  <a:schemeClr val="tx2"/>
                </a:solidFill>
                <a:cs typeface="Calibri" panose="020F0502020204030204" pitchFamily="34" charset="0"/>
              </a:rPr>
            </a:br>
            <a: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(UBSUP)</a:t>
            </a:r>
            <a: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</a:br>
            <a:endParaRPr lang="en-US" altLang="en-US" sz="3600" b="1" smtClean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13BFA3-A585-4A82-8197-D60A0EF80BE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3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feld 5"/>
          <p:cNvSpPr txBox="1">
            <a:spLocks noChangeArrowheads="1"/>
          </p:cNvSpPr>
          <p:nvPr/>
        </p:nvSpPr>
        <p:spPr bwMode="auto">
          <a:xfrm>
            <a:off x="304800" y="2879725"/>
            <a:ext cx="8077200" cy="16922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3200" b="1" dirty="0" smtClean="0">
                <a:solidFill>
                  <a:srgbClr val="C00000"/>
                </a:solidFill>
              </a:rPr>
              <a:t>Background information needed for the </a:t>
            </a:r>
            <a:br>
              <a:rPr lang="en-GB" altLang="en-US" sz="3200" b="1" dirty="0" smtClean="0">
                <a:solidFill>
                  <a:srgbClr val="C00000"/>
                </a:solidFill>
              </a:rPr>
            </a:br>
            <a:r>
              <a:rPr lang="en-GB" altLang="en-US" sz="4000" b="1" dirty="0" smtClean="0">
                <a:solidFill>
                  <a:schemeClr val="tx2"/>
                </a:solidFill>
              </a:rPr>
              <a:t>Site Selection</a:t>
            </a:r>
          </a:p>
          <a:p>
            <a:pPr algn="ctr" eaLnBrk="1" hangingPunct="1">
              <a:defRPr/>
            </a:pPr>
            <a:r>
              <a:rPr lang="en-GB" altLang="en-US" sz="3200" b="1" dirty="0" smtClean="0">
                <a:solidFill>
                  <a:srgbClr val="C00000"/>
                </a:solidFill>
              </a:rPr>
              <a:t>for a DTF</a:t>
            </a:r>
            <a:endParaRPr lang="en-GB" altLang="en-US" sz="3200" b="1" dirty="0" smtClean="0">
              <a:solidFill>
                <a:schemeClr val="tx2"/>
              </a:solidFill>
            </a:endParaRPr>
          </a:p>
        </p:txBody>
      </p:sp>
      <p:pic>
        <p:nvPicPr>
          <p:cNvPr id="2055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" b="3"/>
          <a:stretch>
            <a:fillRect/>
          </a:stretch>
        </p:blipFill>
        <p:spPr bwMode="auto">
          <a:xfrm>
            <a:off x="6389688" y="4800600"/>
            <a:ext cx="19923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needs to be considered?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5CFB96-1A6A-4426-BAF1-DC4104FF98C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81000" y="990600"/>
            <a:ext cx="81534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A </a:t>
            </a:r>
            <a:r>
              <a:rPr lang="en-GB" altLang="en-US" sz="2000" b="1">
                <a:solidFill>
                  <a:schemeClr val="tx2"/>
                </a:solidFill>
              </a:rPr>
              <a:t>holistic view </a:t>
            </a:r>
            <a:r>
              <a:rPr lang="en-GB" altLang="en-US" sz="2000">
                <a:solidFill>
                  <a:srgbClr val="C00000"/>
                </a:solidFill>
              </a:rPr>
              <a:t>on a potential site for a DTF is required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Even </a:t>
            </a:r>
            <a:r>
              <a:rPr lang="en-GB" altLang="en-US" sz="2000" b="1">
                <a:solidFill>
                  <a:schemeClr val="tx2"/>
                </a:solidFill>
              </a:rPr>
              <a:t>small details </a:t>
            </a:r>
            <a:r>
              <a:rPr lang="en-GB" altLang="en-US" sz="2000">
                <a:solidFill>
                  <a:srgbClr val="C00000"/>
                </a:solidFill>
              </a:rPr>
              <a:t>can make a DTF project fail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A potential site needs to be </a:t>
            </a:r>
            <a:r>
              <a:rPr lang="en-GB" altLang="en-US" sz="2000" b="1">
                <a:solidFill>
                  <a:schemeClr val="tx2"/>
                </a:solidFill>
              </a:rPr>
              <a:t>analysed thoroughly </a:t>
            </a:r>
            <a:r>
              <a:rPr lang="en-GB" altLang="en-US" sz="2000">
                <a:solidFill>
                  <a:srgbClr val="C00000"/>
                </a:solidFill>
              </a:rPr>
              <a:t>with certain considerations in mind....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3048000"/>
            <a:ext cx="504825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H="1">
            <a:off x="5181600" y="3886200"/>
            <a:ext cx="20574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7315200" y="3201988"/>
            <a:ext cx="990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 sz="88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needs to be considered?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D6DDC3-B729-418E-98FE-CD938F14A61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293" name="Textfeld 8"/>
          <p:cNvSpPr txBox="1">
            <a:spLocks noChangeArrowheads="1"/>
          </p:cNvSpPr>
          <p:nvPr/>
        </p:nvSpPr>
        <p:spPr bwMode="auto">
          <a:xfrm>
            <a:off x="304800" y="1497013"/>
            <a:ext cx="8077200" cy="2462212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  <a:defRPr/>
            </a:pPr>
            <a:r>
              <a:rPr lang="en-GB" altLang="en-US" sz="2400" b="1" dirty="0" smtClean="0">
                <a:solidFill>
                  <a:schemeClr val="bg1">
                    <a:lumMod val="85000"/>
                  </a:schemeClr>
                </a:solidFill>
              </a:rPr>
              <a:t>Group Exercise “Site selection criteria”:</a:t>
            </a:r>
          </a:p>
          <a:p>
            <a:pPr marL="360363" indent="-360363" algn="just" eaLnBrk="1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  <a:defRPr/>
            </a:pPr>
            <a:r>
              <a:rPr lang="en-GB" altLang="en-US" sz="2000" b="1" dirty="0" smtClean="0">
                <a:solidFill>
                  <a:schemeClr val="bg1"/>
                </a:solidFill>
              </a:rPr>
              <a:t>Please arrange 5 company-internal working groups</a:t>
            </a:r>
            <a:endParaRPr lang="en-GB" altLang="en-US" sz="2000" dirty="0" smtClean="0"/>
          </a:p>
          <a:p>
            <a:pPr marL="360363" indent="-360363" algn="just" eaLnBrk="1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  <a:defRPr/>
            </a:pPr>
            <a:r>
              <a:rPr lang="en-GB" altLang="en-US" sz="2000" b="1" dirty="0" smtClean="0">
                <a:solidFill>
                  <a:schemeClr val="bg1"/>
                </a:solidFill>
              </a:rPr>
              <a:t>Kindly brainstorm within your group (15 minutes) which factors might be relevant for the selection of an appropriate DTF site, and why these factors are important</a:t>
            </a:r>
          </a:p>
          <a:p>
            <a:pPr marL="360363" indent="-360363" eaLnBrk="1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  <a:defRPr/>
            </a:pPr>
            <a:r>
              <a:rPr lang="en-GB" altLang="en-US" sz="2000" b="1" dirty="0" smtClean="0">
                <a:solidFill>
                  <a:schemeClr val="bg1"/>
                </a:solidFill>
              </a:rPr>
              <a:t>Please present your findings (5 minutes) to the plenary</a:t>
            </a:r>
          </a:p>
        </p:txBody>
      </p:sp>
      <p:pic>
        <p:nvPicPr>
          <p:cNvPr id="12294" name="Grafik 9" descr="imagesJ33F5OK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117792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Will the DTF serve the target group?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0D5F0E-2C44-42AE-BA7E-9F614F523C3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838200"/>
            <a:ext cx="83058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DTFs primarily serve inhabitants of </a:t>
            </a:r>
            <a:r>
              <a:rPr lang="en-GB" altLang="en-US" sz="2000" b="1">
                <a:solidFill>
                  <a:srgbClr val="C00000"/>
                </a:solidFill>
              </a:rPr>
              <a:t>LIA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Higher income area can benefit as long as focus is on urban poor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Build DTF </a:t>
            </a:r>
            <a:r>
              <a:rPr lang="en-GB" altLang="en-US" sz="2000" b="1">
                <a:solidFill>
                  <a:srgbClr val="C00000"/>
                </a:solidFill>
              </a:rPr>
              <a:t>close to LIA </a:t>
            </a:r>
            <a:r>
              <a:rPr lang="en-GB" altLang="en-US" sz="2000">
                <a:solidFill>
                  <a:schemeClr val="tx2"/>
                </a:solidFill>
              </a:rPr>
              <a:t>where FS / UDDT matter is generated</a:t>
            </a:r>
          </a:p>
          <a:p>
            <a:pPr lvl="2" eaLnBrk="1" hangingPunct="1">
              <a:spcAft>
                <a:spcPts val="1200"/>
              </a:spcAft>
              <a:buFont typeface="Arial" panose="020B0604020202020204" pitchFamily="34" charset="0"/>
              <a:buChar char="►"/>
            </a:pPr>
            <a:r>
              <a:rPr lang="en-GB" altLang="en-US" sz="2000">
                <a:solidFill>
                  <a:schemeClr val="tx2"/>
                </a:solidFill>
              </a:rPr>
              <a:t>Short transport distances</a:t>
            </a:r>
          </a:p>
          <a:p>
            <a:pPr lvl="2" eaLnBrk="1" hangingPunct="1">
              <a:spcAft>
                <a:spcPts val="1200"/>
              </a:spcAft>
              <a:buFont typeface="Arial" panose="020B0604020202020204" pitchFamily="34" charset="0"/>
              <a:buChar char="►"/>
            </a:pPr>
            <a:r>
              <a:rPr lang="en-GB" altLang="en-US" sz="2000">
                <a:solidFill>
                  <a:schemeClr val="tx2"/>
                </a:solidFill>
              </a:rPr>
              <a:t>Avoid resistance from other areas that do not benefit	</a:t>
            </a:r>
          </a:p>
        </p:txBody>
      </p:sp>
      <p:pic>
        <p:nvPicPr>
          <p:cNvPr id="7" name="Grafik 38" descr="animators cartoons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t="7237" r="3197" b="8151"/>
          <a:stretch>
            <a:fillRect/>
          </a:stretch>
        </p:blipFill>
        <p:spPr bwMode="auto">
          <a:xfrm>
            <a:off x="3657600" y="3187700"/>
            <a:ext cx="46482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Is the DTF required to treat excreta?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A66B25-2F2F-4A53-84DC-738A011E1CB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838200"/>
            <a:ext cx="83058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Investment and O&amp;M costs only pay off  if a </a:t>
            </a:r>
            <a:r>
              <a:rPr lang="en-GB" altLang="en-US" sz="2000" b="1">
                <a:solidFill>
                  <a:srgbClr val="C00000"/>
                </a:solidFill>
              </a:rPr>
              <a:t>minimum quantity </a:t>
            </a:r>
            <a:r>
              <a:rPr lang="en-GB" altLang="en-US" sz="2000">
                <a:solidFill>
                  <a:schemeClr val="tx2"/>
                </a:solidFill>
              </a:rPr>
              <a:t>of FS and/or UDDT matter is treated</a:t>
            </a:r>
            <a:endParaRPr lang="de-DE" altLang="en-US" sz="2000">
              <a:solidFill>
                <a:schemeClr val="tx2"/>
              </a:solidFill>
            </a:endParaRPr>
          </a:p>
          <a:p>
            <a:pPr algn="just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rgbClr val="C00000"/>
                </a:solidFill>
              </a:rPr>
              <a:t>WSP exhausters </a:t>
            </a:r>
            <a:r>
              <a:rPr lang="en-GB" altLang="en-US" sz="2000">
                <a:solidFill>
                  <a:schemeClr val="tx2"/>
                </a:solidFill>
              </a:rPr>
              <a:t>must really discharge into the DTF</a:t>
            </a:r>
            <a:endParaRPr lang="de-DE" altLang="en-US" sz="2000">
              <a:solidFill>
                <a:schemeClr val="tx2"/>
              </a:solidFill>
            </a:endParaRPr>
          </a:p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If no WSP exhausters: </a:t>
            </a:r>
            <a:r>
              <a:rPr lang="en-GB" altLang="en-US" sz="2000" b="1">
                <a:solidFill>
                  <a:srgbClr val="C00000"/>
                </a:solidFill>
              </a:rPr>
              <a:t>private exhausters </a:t>
            </a:r>
            <a:r>
              <a:rPr lang="en-GB" altLang="en-US" sz="2000">
                <a:solidFill>
                  <a:schemeClr val="tx2"/>
                </a:solidFill>
              </a:rPr>
              <a:t>will use it, otherwise FS treatment is not required</a:t>
            </a:r>
            <a:r>
              <a:rPr lang="en-GB" altLang="en-US" i="1">
                <a:solidFill>
                  <a:schemeClr val="tx2"/>
                </a:solidFill>
              </a:rPr>
              <a:t> (illegal dumping to be stopped with NEMA)</a:t>
            </a:r>
            <a:endParaRPr lang="de-DE" altLang="en-US" i="1">
              <a:solidFill>
                <a:schemeClr val="tx2"/>
              </a:solidFill>
            </a:endParaRPr>
          </a:p>
          <a:p>
            <a:pPr algn="just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rgbClr val="C00000"/>
                </a:solidFill>
              </a:rPr>
              <a:t>Future demand </a:t>
            </a:r>
            <a:r>
              <a:rPr lang="en-GB" altLang="en-US" sz="2000">
                <a:solidFill>
                  <a:schemeClr val="tx2"/>
                </a:solidFill>
              </a:rPr>
              <a:t>needs to be assessed together with the County to ensure that demand does not decrease (e.g. construction of a sewer system)</a:t>
            </a:r>
            <a:endParaRPr lang="de-DE" altLang="en-US" sz="2000">
              <a:solidFill>
                <a:schemeClr val="tx2"/>
              </a:solidFill>
            </a:endParaRPr>
          </a:p>
          <a:p>
            <a:pPr algn="just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rgbClr val="C00000"/>
                </a:solidFill>
              </a:rPr>
              <a:t>Autonomous developments </a:t>
            </a:r>
            <a:r>
              <a:rPr lang="en-GB" altLang="en-US" sz="2000">
                <a:solidFill>
                  <a:schemeClr val="tx2"/>
                </a:solidFill>
              </a:rPr>
              <a:t>to be considered, e.g. whether a LIA converts into a higher income area in close future</a:t>
            </a:r>
            <a:endParaRPr lang="de-DE" altLang="en-US" sz="2000">
              <a:solidFill>
                <a:schemeClr val="tx2"/>
              </a:solidFill>
            </a:endParaRPr>
          </a:p>
        </p:txBody>
      </p:sp>
      <p:pic>
        <p:nvPicPr>
          <p:cNvPr id="14342" name="Grafik 8" descr="demand-inpu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Will the DTF “products” being used?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F5B153-C19E-4E8A-ADAE-FE53DAD8A5C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1066800"/>
            <a:ext cx="8305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Clarify where the treated effluent, dried sludge and compost is </a:t>
            </a:r>
            <a:r>
              <a:rPr lang="en-GB" altLang="en-US" sz="2000" b="1">
                <a:solidFill>
                  <a:srgbClr val="C00000"/>
                </a:solidFill>
              </a:rPr>
              <a:t>deposited and/or reused</a:t>
            </a:r>
            <a:endParaRPr lang="de-DE" altLang="en-US" sz="2000" b="1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More beneficial if the end products are used : effluent for irrigation, dried sludge as soil conditioner, compost as fertilizer </a:t>
            </a:r>
            <a:br>
              <a:rPr lang="en-GB" altLang="en-US" sz="2000">
                <a:solidFill>
                  <a:schemeClr val="tx2"/>
                </a:solidFill>
              </a:rPr>
            </a:br>
            <a:r>
              <a:rPr lang="en-GB" altLang="en-US" sz="2000">
                <a:solidFill>
                  <a:schemeClr val="tx2"/>
                </a:solidFill>
              </a:rPr>
              <a:t>(► close the </a:t>
            </a:r>
            <a:r>
              <a:rPr lang="en-GB" altLang="en-US" sz="2000" b="1">
                <a:solidFill>
                  <a:srgbClr val="C00000"/>
                </a:solidFill>
              </a:rPr>
              <a:t>sanitation value chain</a:t>
            </a:r>
            <a:r>
              <a:rPr lang="en-GB" altLang="en-US" sz="2000">
                <a:solidFill>
                  <a:schemeClr val="tx2"/>
                </a:solidFill>
              </a:rPr>
              <a:t>)</a:t>
            </a:r>
            <a:endParaRPr lang="de-DE" altLang="en-US" sz="2000">
              <a:solidFill>
                <a:schemeClr val="tx2"/>
              </a:solidFill>
            </a:endParaRP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If reuse is not feasible, a </a:t>
            </a:r>
            <a:r>
              <a:rPr lang="en-GB" altLang="en-US" sz="2000" b="1">
                <a:solidFill>
                  <a:srgbClr val="C00000"/>
                </a:solidFill>
              </a:rPr>
              <a:t>more beneficial site </a:t>
            </a:r>
            <a:r>
              <a:rPr lang="en-GB" altLang="en-US" sz="2000">
                <a:solidFill>
                  <a:schemeClr val="tx2"/>
                </a:solidFill>
              </a:rPr>
              <a:t>should be considered</a:t>
            </a:r>
            <a:endParaRPr lang="de-DE" altLang="en-US" sz="2000">
              <a:solidFill>
                <a:schemeClr val="tx2"/>
              </a:solidFill>
            </a:endParaRP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Even without reuse, site might be okay as main objective is to </a:t>
            </a:r>
            <a:r>
              <a:rPr lang="en-GB" altLang="en-US" sz="2000" b="1">
                <a:solidFill>
                  <a:srgbClr val="C00000"/>
                </a:solidFill>
              </a:rPr>
              <a:t>improve public health</a:t>
            </a:r>
            <a:endParaRPr lang="de-DE" altLang="en-US" sz="2000" b="1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en-US" sz="2000">
              <a:solidFill>
                <a:srgbClr val="C00000"/>
              </a:solidFill>
            </a:endParaRPr>
          </a:p>
        </p:txBody>
      </p:sp>
      <p:pic>
        <p:nvPicPr>
          <p:cNvPr id="15366" name="Grafik 6" descr="demand-outpu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67238"/>
            <a:ext cx="1528763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Is land available?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C4467C-6F6D-421D-830F-473E5F8E599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6389" name="Grafik 2" descr="Cartoon for cover p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5562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hteck 7"/>
          <p:cNvSpPr>
            <a:spLocks noChangeArrowheads="1"/>
          </p:cNvSpPr>
          <p:nvPr/>
        </p:nvSpPr>
        <p:spPr bwMode="auto">
          <a:xfrm>
            <a:off x="0" y="990600"/>
            <a:ext cx="868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Land </a:t>
            </a:r>
            <a:r>
              <a:rPr lang="en-GB" altLang="en-US" sz="2000" b="1">
                <a:solidFill>
                  <a:srgbClr val="C00000"/>
                </a:solidFill>
              </a:rPr>
              <a:t>availability</a:t>
            </a:r>
            <a:r>
              <a:rPr lang="en-GB" altLang="en-US" sz="2000">
                <a:solidFill>
                  <a:schemeClr val="tx2"/>
                </a:solidFill>
              </a:rPr>
              <a:t> and evidence of </a:t>
            </a:r>
            <a:r>
              <a:rPr lang="en-GB" altLang="en-US" sz="2000" b="1">
                <a:solidFill>
                  <a:srgbClr val="C00000"/>
                </a:solidFill>
              </a:rPr>
              <a:t>official documents </a:t>
            </a:r>
            <a:r>
              <a:rPr lang="en-GB" altLang="en-US" sz="2000">
                <a:solidFill>
                  <a:schemeClr val="tx2"/>
                </a:solidFill>
              </a:rPr>
              <a:t>need to be proven to ensure that all the legal steps have been carried out</a:t>
            </a:r>
          </a:p>
        </p:txBody>
      </p:sp>
      <p:pic>
        <p:nvPicPr>
          <p:cNvPr id="9" name="Grafik 9" descr="imagesJ33F5OK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117951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62463"/>
            <a:ext cx="3079750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Is land available?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6ECF52-5773-40A2-A220-EB3EA088D0F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28600" y="1068388"/>
            <a:ext cx="83058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1.    Assure proper land is available for </a:t>
            </a:r>
            <a:r>
              <a:rPr lang="en-GB" altLang="en-US" sz="2000" b="1">
                <a:solidFill>
                  <a:srgbClr val="C00000"/>
                </a:solidFill>
              </a:rPr>
              <a:t>construction</a:t>
            </a:r>
            <a:r>
              <a:rPr lang="en-GB" altLang="en-US" sz="2000">
                <a:solidFill>
                  <a:schemeClr val="tx2"/>
                </a:solidFill>
              </a:rPr>
              <a:t> and </a:t>
            </a:r>
            <a:r>
              <a:rPr lang="en-GB" altLang="en-US" sz="2000" b="1">
                <a:solidFill>
                  <a:srgbClr val="C00000"/>
                </a:solidFill>
              </a:rPr>
              <a:t>operations</a:t>
            </a:r>
          </a:p>
          <a:p>
            <a:pPr lvl="1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Public land is preferred; if the land is provided by the County, an official and </a:t>
            </a:r>
            <a:r>
              <a:rPr lang="en-GB" altLang="en-US" sz="2000" b="1">
                <a:solidFill>
                  <a:srgbClr val="C00000"/>
                </a:solidFill>
              </a:rPr>
              <a:t>written permission </a:t>
            </a:r>
            <a:r>
              <a:rPr lang="en-GB" altLang="en-US" sz="2000">
                <a:solidFill>
                  <a:schemeClr val="tx2"/>
                </a:solidFill>
              </a:rPr>
              <a:t>should be obtained</a:t>
            </a:r>
            <a:endParaRPr lang="de-DE" altLang="en-US" sz="2000">
              <a:solidFill>
                <a:schemeClr val="tx2"/>
              </a:solidFill>
            </a:endParaRPr>
          </a:p>
          <a:p>
            <a:pPr lvl="1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If bought from a private person, a </a:t>
            </a:r>
            <a:r>
              <a:rPr lang="en-GB" altLang="en-US" sz="2000" b="1">
                <a:solidFill>
                  <a:srgbClr val="C00000"/>
                </a:solidFill>
              </a:rPr>
              <a:t>title deed </a:t>
            </a:r>
            <a:r>
              <a:rPr lang="en-GB" altLang="en-US" sz="2000">
                <a:solidFill>
                  <a:schemeClr val="tx2"/>
                </a:solidFill>
              </a:rPr>
              <a:t>must be obtained in the name of your company </a:t>
            </a:r>
          </a:p>
          <a:p>
            <a:pPr eaLnBrk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2.    Assure that ...</a:t>
            </a:r>
          </a:p>
          <a:p>
            <a:pPr lvl="1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Required </a:t>
            </a:r>
            <a:r>
              <a:rPr lang="en-GB" altLang="en-US" sz="2000" b="1">
                <a:solidFill>
                  <a:srgbClr val="C00000"/>
                </a:solidFill>
              </a:rPr>
              <a:t>stakeholder are involved </a:t>
            </a:r>
            <a:r>
              <a:rPr lang="en-GB" altLang="en-US" sz="2000">
                <a:solidFill>
                  <a:schemeClr val="tx2"/>
                </a:solidFill>
              </a:rPr>
              <a:t>during site selection and verification</a:t>
            </a:r>
          </a:p>
          <a:p>
            <a:pPr lvl="1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Required </a:t>
            </a:r>
            <a:r>
              <a:rPr lang="en-GB" altLang="en-US" sz="2000" b="1">
                <a:solidFill>
                  <a:srgbClr val="C00000"/>
                </a:solidFill>
              </a:rPr>
              <a:t>approvals</a:t>
            </a:r>
            <a:r>
              <a:rPr lang="en-GB" altLang="en-US" sz="2000">
                <a:solidFill>
                  <a:schemeClr val="tx2"/>
                </a:solidFill>
              </a:rPr>
              <a:t> are obtained in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Is space available?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5B5A0A-094B-4A57-832A-31FD11C12DB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8437" name="Textfeld 10"/>
          <p:cNvSpPr txBox="1">
            <a:spLocks noChangeArrowheads="1"/>
          </p:cNvSpPr>
          <p:nvPr/>
        </p:nvSpPr>
        <p:spPr bwMode="auto">
          <a:xfrm>
            <a:off x="228600" y="838200"/>
            <a:ext cx="83058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Total </a:t>
            </a:r>
            <a:r>
              <a:rPr lang="en-GB" altLang="en-US" sz="2000" b="1">
                <a:solidFill>
                  <a:srgbClr val="C00000"/>
                </a:solidFill>
              </a:rPr>
              <a:t>surface area</a:t>
            </a:r>
            <a:r>
              <a:rPr lang="en-GB" altLang="en-US" sz="2000">
                <a:solidFill>
                  <a:schemeClr val="tx2"/>
                </a:solidFill>
              </a:rPr>
              <a:t>: Do all required DTF modules fit on the grounds?</a:t>
            </a:r>
            <a:endParaRPr lang="de-DE" altLang="en-US" sz="2000">
              <a:solidFill>
                <a:schemeClr val="tx2"/>
              </a:solidFill>
            </a:endParaRP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rgbClr val="C00000"/>
                </a:solidFill>
              </a:rPr>
              <a:t>Layout and characteristics </a:t>
            </a:r>
            <a:r>
              <a:rPr lang="en-GB" altLang="en-US" sz="2000">
                <a:solidFill>
                  <a:schemeClr val="tx2"/>
                </a:solidFill>
              </a:rPr>
              <a:t>of the area: Is it possible to arrange the different modules in a logical / operational manner?</a:t>
            </a:r>
            <a:endParaRPr lang="de-DE" altLang="en-US" sz="2000">
              <a:solidFill>
                <a:schemeClr val="tx2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52400" y="2084388"/>
          <a:ext cx="8458200" cy="1801812"/>
        </p:xfrm>
        <a:graphic>
          <a:graphicData uri="http://schemas.openxmlformats.org/drawingml/2006/table">
            <a:tbl>
              <a:tblPr/>
              <a:tblGrid>
                <a:gridCol w="426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45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DTF module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Length </a:t>
                      </a:r>
                      <a:b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[m]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Width </a:t>
                      </a:r>
                      <a:b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[m]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Footprint [m</a:t>
                      </a:r>
                      <a:r>
                        <a:rPr lang="en-GB" sz="1400" b="1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Receiving Bay / Balancing Tank (RB/BT)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Settler (ST)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Anaerobic Baffled Reactor (ABR) / BT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Vertical Flow Constructed Wetland (VFCW)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330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Sludge Drying Reed Bed (SDRB)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209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Co-composting Area (CA)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304800" y="3962400"/>
            <a:ext cx="8153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altLang="en-US" sz="2000" b="1">
                <a:solidFill>
                  <a:schemeClr val="tx2"/>
                </a:solidFill>
              </a:rPr>
              <a:t>+</a:t>
            </a:r>
            <a:r>
              <a:rPr lang="en-GB" altLang="en-US" sz="2000">
                <a:solidFill>
                  <a:srgbClr val="C00000"/>
                </a:solidFill>
              </a:rPr>
              <a:t> 	</a:t>
            </a:r>
            <a:r>
              <a:rPr lang="en-GB" altLang="en-US" sz="2000">
                <a:solidFill>
                  <a:schemeClr val="tx2"/>
                </a:solidFill>
              </a:rPr>
              <a:t>Space for an operator/storage building, between the modules, (bypass) piping, inspection boxes, manoeuvring exhauster</a:t>
            </a:r>
          </a:p>
          <a:p>
            <a:pPr eaLnBrk="1" hangingPunct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► 	Total footprint is about </a:t>
            </a:r>
            <a:r>
              <a:rPr lang="en-GB" altLang="en-US" sz="2000" b="1">
                <a:solidFill>
                  <a:srgbClr val="C00000"/>
                </a:solidFill>
              </a:rPr>
              <a:t>1,000-1,500 m</a:t>
            </a:r>
            <a:r>
              <a:rPr lang="en-GB" altLang="en-US" sz="2000" b="1" baseline="30000">
                <a:solidFill>
                  <a:srgbClr val="C00000"/>
                </a:solidFill>
              </a:rPr>
              <a:t>2</a:t>
            </a:r>
            <a:r>
              <a:rPr lang="en-GB" altLang="en-US" sz="2000">
                <a:solidFill>
                  <a:schemeClr val="tx2"/>
                </a:solidFill>
              </a:rPr>
              <a:t>. If only a CA is required, space requirement is </a:t>
            </a:r>
            <a:r>
              <a:rPr lang="en-GB" altLang="en-US" sz="2000" b="1">
                <a:solidFill>
                  <a:srgbClr val="C00000"/>
                </a:solidFill>
              </a:rPr>
              <a:t>160 m</a:t>
            </a:r>
            <a:r>
              <a:rPr lang="en-GB" altLang="en-US" sz="2000" b="1" baseline="30000">
                <a:solidFill>
                  <a:srgbClr val="C00000"/>
                </a:solidFill>
              </a:rPr>
              <a:t>2</a:t>
            </a:r>
            <a:r>
              <a:rPr lang="en-GB" altLang="en-US" sz="2000">
                <a:solidFill>
                  <a:schemeClr val="tx2"/>
                </a:solidFill>
              </a:rPr>
              <a:t>.</a:t>
            </a:r>
            <a:endParaRPr lang="de-DE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How can the DTF being reached?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7CC8F2-38D2-4E63-A6D6-A5114B56356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1066800"/>
            <a:ext cx="83058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spcAft>
                <a:spcPts val="1800"/>
              </a:spcAft>
              <a:defRPr/>
            </a:pP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Access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to your DTF is of utmost importance, otherwise it is uneconomic and DTF will not be approached:</a:t>
            </a:r>
            <a:endParaRPr lang="de-DE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Distance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for exhausters max. ~10km (septic tanks, latrines)</a:t>
            </a:r>
            <a:endParaRPr lang="de-DE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Distance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SaniGo or other transport means max. ~ 5km (UDDT)</a:t>
            </a:r>
            <a:endParaRPr lang="de-DE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Accessible by 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road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Slope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to and within the DTF appropriate for exhausters and manual means of transport</a:t>
            </a:r>
            <a:endParaRPr lang="de-DE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endParaRPr lang="de-DE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Grafik 6" descr="cid:image001.jpg@01D07929.0EDC8F2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8" y="4165600"/>
            <a:ext cx="329565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Which role play slope and levels?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48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2D41C1-32A7-4739-8986-D664C0F6164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8382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Level differences within the </a:t>
            </a:r>
            <a:r>
              <a:rPr lang="en-GB" altLang="en-US" sz="2000" b="1">
                <a:solidFill>
                  <a:srgbClr val="C00000"/>
                </a:solidFill>
              </a:rPr>
              <a:t>DTF modules</a:t>
            </a:r>
            <a:r>
              <a:rPr lang="en-GB" altLang="en-US" sz="2000">
                <a:solidFill>
                  <a:schemeClr val="tx2"/>
                </a:solidFill>
              </a:rPr>
              <a:t>:</a:t>
            </a:r>
            <a:endParaRPr lang="de-DE" altLang="en-US" sz="2000">
              <a:solidFill>
                <a:schemeClr val="tx2"/>
              </a:solidFill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04800" y="1311275"/>
          <a:ext cx="8229600" cy="1431925"/>
        </p:xfrm>
        <a:graphic>
          <a:graphicData uri="http://schemas.openxmlformats.org/drawingml/2006/table">
            <a:tbl>
              <a:tblPr/>
              <a:tblGrid>
                <a:gridCol w="147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654">
                <a:tc>
                  <a:txBody>
                    <a:bodyPr/>
                    <a:lstStyle/>
                    <a:p>
                      <a:pPr algn="just" fontAlgn="auto" hangingPunct="1"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DTF module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Difference [m]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Aft>
                          <a:spcPts val="300"/>
                        </a:spcAf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Remark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654">
                <a:tc>
                  <a:txBody>
                    <a:bodyPr/>
                    <a:lstStyle/>
                    <a:p>
                      <a:pPr algn="just" fontAlgn="auto" hangingPunct="1"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ST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Between inlet and outlet pipe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654">
                <a:tc>
                  <a:txBody>
                    <a:bodyPr/>
                    <a:lstStyle/>
                    <a:p>
                      <a:pPr algn="just" fontAlgn="auto" hangingPunct="1"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ABR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Between inlet and outlet pipe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308">
                <a:tc>
                  <a:txBody>
                    <a:bodyPr/>
                    <a:lstStyle/>
                    <a:p>
                      <a:pPr algn="just" fontAlgn="auto" hangingPunct="1"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Siphon/BT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0.85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3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Between ABR outlet and outlet of BT attached to ABR (for intermittent loading of VFCW)</a:t>
                      </a:r>
                      <a:endParaRPr lang="de-DE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654">
                <a:tc>
                  <a:txBody>
                    <a:bodyPr/>
                    <a:lstStyle/>
                    <a:p>
                      <a:pPr algn="just" fontAlgn="auto" hangingPunct="1"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VFCW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0.70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3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Between feeding and drainage pipe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228600" y="2819400"/>
            <a:ext cx="8305800" cy="25542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Slope within the </a:t>
            </a:r>
            <a:r>
              <a:rPr lang="en-GB" altLang="en-US" sz="2000" b="1" dirty="0" smtClean="0">
                <a:solidFill>
                  <a:srgbClr val="C00000"/>
                </a:solidFill>
              </a:rPr>
              <a:t>pipe network</a:t>
            </a:r>
            <a:r>
              <a:rPr lang="en-GB" altLang="en-US" sz="2000" dirty="0" smtClean="0">
                <a:solidFill>
                  <a:schemeClr val="tx2"/>
                </a:solidFill>
              </a:rPr>
              <a:t>:</a:t>
            </a: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Between BT outlet and ST inlet: 1%</a:t>
            </a:r>
            <a:endParaRPr lang="de-DE" altLang="en-US" sz="2000" dirty="0" smtClean="0">
              <a:solidFill>
                <a:schemeClr val="tx2"/>
              </a:solidFill>
            </a:endParaRP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Between ST outlet and ABR inlet: 1%</a:t>
            </a:r>
            <a:endParaRPr lang="de-DE" altLang="en-US" sz="2000" dirty="0" smtClean="0">
              <a:solidFill>
                <a:schemeClr val="tx2"/>
              </a:solidFill>
            </a:endParaRP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Between ABR outlet and VFCW inlet: 1%</a:t>
            </a:r>
            <a:endParaRPr lang="de-DE" altLang="en-US" sz="2000" dirty="0" smtClean="0">
              <a:solidFill>
                <a:schemeClr val="tx2"/>
              </a:solidFill>
            </a:endParaRP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Between VFCW outlet and final discharge point: 0.5-1.0%</a:t>
            </a:r>
            <a:endParaRPr lang="de-DE" altLang="en-US" sz="2000" dirty="0" smtClean="0">
              <a:solidFill>
                <a:schemeClr val="tx2"/>
              </a:solidFill>
            </a:endParaRPr>
          </a:p>
        </p:txBody>
      </p:sp>
      <p:pic>
        <p:nvPicPr>
          <p:cNvPr id="2153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98788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0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FF5AFE-79C0-479E-818B-9957D932AB6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Textfeld 7"/>
          <p:cNvSpPr txBox="1">
            <a:spLocks noChangeArrowheads="1"/>
          </p:cNvSpPr>
          <p:nvPr/>
        </p:nvSpPr>
        <p:spPr bwMode="auto">
          <a:xfrm>
            <a:off x="304800" y="76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GB" altLang="en-US" sz="2000" b="1">
                <a:solidFill>
                  <a:schemeClr val="tx2"/>
                </a:solidFill>
              </a:rPr>
              <a:t>Objective: </a:t>
            </a:r>
            <a:r>
              <a:rPr lang="en-GB" altLang="en-US" sz="2000">
                <a:solidFill>
                  <a:srgbClr val="C00000"/>
                </a:solidFill>
              </a:rPr>
              <a:t>You are able to identify the correct site for your DTF</a:t>
            </a:r>
            <a:endParaRPr lang="en-GB" altLang="en-US" i="1">
              <a:solidFill>
                <a:srgbClr val="C0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077200" y="-304800"/>
            <a:ext cx="1143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3078" name="Grafik 7" descr="Cartoon for cover 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" b="2"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Which role play slope and levels?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74572A-D164-4EA9-AB5B-E9D2A040327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228600" y="1066800"/>
            <a:ext cx="8305800" cy="37084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Total level difference within </a:t>
            </a:r>
            <a:r>
              <a:rPr lang="en-GB" altLang="en-US" sz="2000" b="1" dirty="0" smtClean="0">
                <a:solidFill>
                  <a:srgbClr val="C00000"/>
                </a:solidFill>
              </a:rPr>
              <a:t>DTF</a:t>
            </a:r>
            <a:r>
              <a:rPr lang="en-GB" altLang="en-US" sz="2000" dirty="0" smtClean="0">
                <a:solidFill>
                  <a:schemeClr val="tx2"/>
                </a:solidFill>
              </a:rPr>
              <a:t>:</a:t>
            </a: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Within treatment modules: 1.80m</a:t>
            </a: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Within network: 0.7m </a:t>
            </a:r>
            <a:r>
              <a:rPr lang="en-GB" altLang="en-US" dirty="0" smtClean="0">
                <a:solidFill>
                  <a:schemeClr val="tx2"/>
                </a:solidFill>
              </a:rPr>
              <a:t>(based on 6m between modules, 50m to river)</a:t>
            </a:r>
          </a:p>
          <a:p>
            <a:pPr marL="266700" indent="-266700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Total level difference: </a:t>
            </a:r>
            <a:r>
              <a:rPr lang="en-GB" altLang="en-US" sz="2000" dirty="0" smtClean="0">
                <a:solidFill>
                  <a:srgbClr val="C00000"/>
                </a:solidFill>
              </a:rPr>
              <a:t>~ 2.5m (equivalent ~ 2% slope)</a:t>
            </a:r>
          </a:p>
          <a:p>
            <a:pPr eaLnBrk="1">
              <a:spcAft>
                <a:spcPts val="1800"/>
              </a:spcAft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    ► 	If distance between modules reduce, required slope of terrain 	reduces</a:t>
            </a:r>
          </a:p>
          <a:p>
            <a:pPr eaLnBrk="1">
              <a:spcAft>
                <a:spcPts val="1800"/>
              </a:spcAft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     ► 	Level of all treatment modules depends on level of final 	effluent discharge (e.g. flooding level of river)</a:t>
            </a:r>
          </a:p>
        </p:txBody>
      </p:sp>
      <p:grpSp>
        <p:nvGrpSpPr>
          <p:cNvPr id="3" name="Gruppieren 17"/>
          <p:cNvGrpSpPr>
            <a:grpSpLocks/>
          </p:cNvGrpSpPr>
          <p:nvPr/>
        </p:nvGrpSpPr>
        <p:grpSpPr bwMode="auto">
          <a:xfrm>
            <a:off x="3886200" y="4800600"/>
            <a:ext cx="4635500" cy="1244600"/>
            <a:chOff x="3898900" y="4775200"/>
            <a:chExt cx="4635500" cy="1244600"/>
          </a:xfrm>
        </p:grpSpPr>
        <p:grpSp>
          <p:nvGrpSpPr>
            <p:cNvPr id="21511" name="Gruppieren 14"/>
            <p:cNvGrpSpPr>
              <a:grpSpLocks/>
            </p:cNvGrpSpPr>
            <p:nvPr/>
          </p:nvGrpSpPr>
          <p:grpSpPr bwMode="auto">
            <a:xfrm>
              <a:off x="4800600" y="4953000"/>
              <a:ext cx="3733800" cy="914400"/>
              <a:chOff x="4800600" y="4953000"/>
              <a:chExt cx="3733800" cy="914400"/>
            </a:xfrm>
          </p:grpSpPr>
          <p:cxnSp>
            <p:nvCxnSpPr>
              <p:cNvPr id="7" name="Gerade Verbindung 6"/>
              <p:cNvCxnSpPr/>
              <p:nvPr/>
            </p:nvCxnSpPr>
            <p:spPr>
              <a:xfrm>
                <a:off x="5562600" y="4953000"/>
                <a:ext cx="2971800" cy="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 Verbindung 7"/>
              <p:cNvCxnSpPr/>
              <p:nvPr/>
            </p:nvCxnSpPr>
            <p:spPr>
              <a:xfrm>
                <a:off x="4800600" y="5867400"/>
                <a:ext cx="2971800" cy="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mit Pfeil 10"/>
              <p:cNvCxnSpPr/>
              <p:nvPr/>
            </p:nvCxnSpPr>
            <p:spPr>
              <a:xfrm>
                <a:off x="6400800" y="4953000"/>
                <a:ext cx="0" cy="9144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17" name="Textfeld 13"/>
              <p:cNvSpPr txBox="1">
                <a:spLocks noChangeArrowheads="1"/>
              </p:cNvSpPr>
              <p:nvPr/>
            </p:nvSpPr>
            <p:spPr bwMode="auto">
              <a:xfrm>
                <a:off x="6451600" y="5130800"/>
                <a:ext cx="1143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l-GR" altLang="en-US" sz="2800">
                    <a:solidFill>
                      <a:srgbClr val="C00000"/>
                    </a:solidFill>
                  </a:rPr>
                  <a:t>Δ</a:t>
                </a:r>
                <a:r>
                  <a:rPr lang="de-DE" altLang="en-US" sz="2800">
                    <a:solidFill>
                      <a:srgbClr val="C00000"/>
                    </a:solidFill>
                  </a:rPr>
                  <a:t>h</a:t>
                </a:r>
              </a:p>
            </p:txBody>
          </p:sp>
        </p:grpSp>
        <p:sp>
          <p:nvSpPr>
            <p:cNvPr id="21512" name="Textfeld 15"/>
            <p:cNvSpPr txBox="1">
              <a:spLocks noChangeArrowheads="1"/>
            </p:cNvSpPr>
            <p:nvPr/>
          </p:nvSpPr>
          <p:spPr bwMode="auto">
            <a:xfrm>
              <a:off x="3898900" y="47752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C00000"/>
                  </a:solidFill>
                </a:rPr>
                <a:t>Receiving Bay</a:t>
              </a:r>
            </a:p>
          </p:txBody>
        </p:sp>
        <p:sp>
          <p:nvSpPr>
            <p:cNvPr id="21513" name="Textfeld 16"/>
            <p:cNvSpPr txBox="1">
              <a:spLocks noChangeArrowheads="1"/>
            </p:cNvSpPr>
            <p:nvPr/>
          </p:nvSpPr>
          <p:spPr bwMode="auto">
            <a:xfrm>
              <a:off x="4114800" y="5650468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en-US">
                  <a:solidFill>
                    <a:srgbClr val="C00000"/>
                  </a:solidFill>
                </a:rPr>
                <a:t>River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What is the final effluent discharge point?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253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D582FB-680C-4C1E-8E2B-C3D92A76FC5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228600" y="1066800"/>
            <a:ext cx="8305800" cy="34004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60363" indent="-268288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Discharge points refers to effluent of VFCW (treated FS/WW)</a:t>
            </a:r>
          </a:p>
          <a:p>
            <a:pPr marL="360363" indent="-268288" eaLnBrk="1">
              <a:spcAft>
                <a:spcPts val="1800"/>
              </a:spcAft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	 ► Nearby River (flooding level) - preferred</a:t>
            </a:r>
          </a:p>
          <a:p>
            <a:pPr marL="360363" indent="-268288" eaLnBrk="1">
              <a:spcAft>
                <a:spcPts val="1800"/>
              </a:spcAft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	 ► Existing drainage channel / trench</a:t>
            </a:r>
          </a:p>
          <a:p>
            <a:pPr marL="360363" indent="-268288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Point should be max. 100m from VFCW outlet</a:t>
            </a:r>
          </a:p>
          <a:p>
            <a:pPr marL="360363" indent="-268288" eaLnBrk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chemeClr val="tx2"/>
                </a:solidFill>
              </a:rPr>
              <a:t>Inspection chambers to be placed every 20-25m for cleaning of  clogging</a:t>
            </a:r>
          </a:p>
          <a:p>
            <a:pPr eaLnBrk="1">
              <a:spcAft>
                <a:spcPts val="1800"/>
              </a:spcAft>
              <a:defRPr/>
            </a:pPr>
            <a:endParaRPr lang="en-GB" altLang="en-US" sz="2000" dirty="0" smtClean="0">
              <a:solidFill>
                <a:schemeClr val="tx2"/>
              </a:solidFill>
            </a:endParaRPr>
          </a:p>
        </p:txBody>
      </p:sp>
      <p:grpSp>
        <p:nvGrpSpPr>
          <p:cNvPr id="3" name="Gruppieren 23"/>
          <p:cNvGrpSpPr>
            <a:grpSpLocks/>
          </p:cNvGrpSpPr>
          <p:nvPr/>
        </p:nvGrpSpPr>
        <p:grpSpPr bwMode="auto">
          <a:xfrm>
            <a:off x="-381000" y="3733800"/>
            <a:ext cx="8966200" cy="2425700"/>
            <a:chOff x="-381000" y="3733800"/>
            <a:chExt cx="8965442" cy="2425700"/>
          </a:xfrm>
        </p:grpSpPr>
        <p:sp>
          <p:nvSpPr>
            <p:cNvPr id="16" name="Freihandform 15"/>
            <p:cNvSpPr/>
            <p:nvPr/>
          </p:nvSpPr>
          <p:spPr>
            <a:xfrm>
              <a:off x="-134959" y="3733800"/>
              <a:ext cx="8719401" cy="1628775"/>
            </a:xfrm>
            <a:custGeom>
              <a:avLst/>
              <a:gdLst>
                <a:gd name="connsiteX0" fmla="*/ 8718645 w 8718645"/>
                <a:gd name="connsiteY0" fmla="*/ 370764 h 1628633"/>
                <a:gd name="connsiteX1" fmla="*/ 7217391 w 8718645"/>
                <a:gd name="connsiteY1" fmla="*/ 1053152 h 1628633"/>
                <a:gd name="connsiteX2" fmla="*/ 5675194 w 8718645"/>
                <a:gd name="connsiteY2" fmla="*/ 56866 h 1628633"/>
                <a:gd name="connsiteX3" fmla="*/ 843887 w 8718645"/>
                <a:gd name="connsiteY3" fmla="*/ 1394346 h 1628633"/>
                <a:gd name="connsiteX4" fmla="*/ 611875 w 8718645"/>
                <a:gd name="connsiteY4" fmla="*/ 1462585 h 16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45" h="1628633">
                  <a:moveTo>
                    <a:pt x="8718645" y="370764"/>
                  </a:moveTo>
                  <a:cubicBezTo>
                    <a:pt x="8221639" y="738116"/>
                    <a:pt x="7724633" y="1105468"/>
                    <a:pt x="7217391" y="1053152"/>
                  </a:cubicBezTo>
                  <a:cubicBezTo>
                    <a:pt x="6710149" y="1000836"/>
                    <a:pt x="6737445" y="0"/>
                    <a:pt x="5675194" y="56866"/>
                  </a:cubicBezTo>
                  <a:cubicBezTo>
                    <a:pt x="4612943" y="113732"/>
                    <a:pt x="1687774" y="1160060"/>
                    <a:pt x="843887" y="1394346"/>
                  </a:cubicBezTo>
                  <a:cubicBezTo>
                    <a:pt x="0" y="1628633"/>
                    <a:pt x="611875" y="1480782"/>
                    <a:pt x="611875" y="1462585"/>
                  </a:cubicBezTo>
                </a:path>
              </a:pathLst>
            </a:cu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-228613" y="3857625"/>
              <a:ext cx="8719401" cy="1628775"/>
            </a:xfrm>
            <a:custGeom>
              <a:avLst/>
              <a:gdLst>
                <a:gd name="connsiteX0" fmla="*/ 8718645 w 8718645"/>
                <a:gd name="connsiteY0" fmla="*/ 370764 h 1628633"/>
                <a:gd name="connsiteX1" fmla="*/ 7217391 w 8718645"/>
                <a:gd name="connsiteY1" fmla="*/ 1053152 h 1628633"/>
                <a:gd name="connsiteX2" fmla="*/ 5675194 w 8718645"/>
                <a:gd name="connsiteY2" fmla="*/ 56866 h 1628633"/>
                <a:gd name="connsiteX3" fmla="*/ 843887 w 8718645"/>
                <a:gd name="connsiteY3" fmla="*/ 1394346 h 1628633"/>
                <a:gd name="connsiteX4" fmla="*/ 611875 w 8718645"/>
                <a:gd name="connsiteY4" fmla="*/ 1462585 h 16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45" h="1628633">
                  <a:moveTo>
                    <a:pt x="8718645" y="370764"/>
                  </a:moveTo>
                  <a:cubicBezTo>
                    <a:pt x="8221639" y="738116"/>
                    <a:pt x="7724633" y="1105468"/>
                    <a:pt x="7217391" y="1053152"/>
                  </a:cubicBezTo>
                  <a:cubicBezTo>
                    <a:pt x="6710149" y="1000836"/>
                    <a:pt x="6737445" y="0"/>
                    <a:pt x="5675194" y="56866"/>
                  </a:cubicBezTo>
                  <a:cubicBezTo>
                    <a:pt x="4612943" y="113732"/>
                    <a:pt x="1687774" y="1160060"/>
                    <a:pt x="843887" y="1394346"/>
                  </a:cubicBezTo>
                  <a:cubicBezTo>
                    <a:pt x="0" y="1628633"/>
                    <a:pt x="611875" y="1480782"/>
                    <a:pt x="611875" y="1462585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-381000" y="3962400"/>
              <a:ext cx="8719401" cy="1628775"/>
            </a:xfrm>
            <a:custGeom>
              <a:avLst/>
              <a:gdLst>
                <a:gd name="connsiteX0" fmla="*/ 8718645 w 8718645"/>
                <a:gd name="connsiteY0" fmla="*/ 370764 h 1628633"/>
                <a:gd name="connsiteX1" fmla="*/ 7217391 w 8718645"/>
                <a:gd name="connsiteY1" fmla="*/ 1053152 h 1628633"/>
                <a:gd name="connsiteX2" fmla="*/ 5675194 w 8718645"/>
                <a:gd name="connsiteY2" fmla="*/ 56866 h 1628633"/>
                <a:gd name="connsiteX3" fmla="*/ 843887 w 8718645"/>
                <a:gd name="connsiteY3" fmla="*/ 1394346 h 1628633"/>
                <a:gd name="connsiteX4" fmla="*/ 611875 w 8718645"/>
                <a:gd name="connsiteY4" fmla="*/ 1462585 h 16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45" h="1628633">
                  <a:moveTo>
                    <a:pt x="8718645" y="370764"/>
                  </a:moveTo>
                  <a:cubicBezTo>
                    <a:pt x="8221639" y="738116"/>
                    <a:pt x="7724633" y="1105468"/>
                    <a:pt x="7217391" y="1053152"/>
                  </a:cubicBezTo>
                  <a:cubicBezTo>
                    <a:pt x="6710149" y="1000836"/>
                    <a:pt x="6737445" y="0"/>
                    <a:pt x="5675194" y="56866"/>
                  </a:cubicBezTo>
                  <a:cubicBezTo>
                    <a:pt x="4612943" y="113732"/>
                    <a:pt x="1687774" y="1160060"/>
                    <a:pt x="843887" y="1394346"/>
                  </a:cubicBezTo>
                  <a:cubicBezTo>
                    <a:pt x="0" y="1628633"/>
                    <a:pt x="611875" y="1480782"/>
                    <a:pt x="611875" y="1462585"/>
                  </a:cubicBezTo>
                </a:path>
              </a:pathLst>
            </a:custGeom>
            <a:ln w="31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  <p:pic>
          <p:nvPicPr>
            <p:cNvPr id="22538" name="Grafik 5" descr="imagesQ3RC6N1X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6500" y="4406900"/>
              <a:ext cx="2400697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539" name="Gruppieren 22"/>
            <p:cNvGrpSpPr>
              <a:grpSpLocks/>
            </p:cNvGrpSpPr>
            <p:nvPr/>
          </p:nvGrpSpPr>
          <p:grpSpPr bwMode="auto">
            <a:xfrm>
              <a:off x="1752600" y="3810000"/>
              <a:ext cx="685800" cy="762000"/>
              <a:chOff x="1524000" y="3810000"/>
              <a:chExt cx="685800" cy="762000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1904788" y="4038600"/>
                <a:ext cx="304774" cy="533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e-DE"/>
              </a:p>
            </p:txBody>
          </p:sp>
          <p:cxnSp>
            <p:nvCxnSpPr>
              <p:cNvPr id="21" name="Gerade Verbindung 20"/>
              <p:cNvCxnSpPr>
                <a:stCxn id="19" idx="0"/>
              </p:cNvCxnSpPr>
              <p:nvPr/>
            </p:nvCxnSpPr>
            <p:spPr>
              <a:xfrm flipH="1" flipV="1">
                <a:off x="1523820" y="3810000"/>
                <a:ext cx="533355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1523820" y="4343400"/>
                <a:ext cx="533355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Which role plays solid waste?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C5200B-F6B0-45E0-94C9-C3F72884597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1066800"/>
            <a:ext cx="83058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spcAft>
                <a:spcPts val="1800"/>
              </a:spcAft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Well sorted 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organic waste 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is required for co-composting: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Bio-waste to be mixed 3:1 with UDDT matter in the CA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Collected from LIA or markets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Transported by SaniGo or existing solid waste collectors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endParaRPr lang="en-GB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endParaRPr lang="en-GB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Grafik 7" descr="Unbenan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" t="3619" r="5676" b="5882"/>
          <a:stretch>
            <a:fillRect/>
          </a:stretch>
        </p:blipFill>
        <p:spPr bwMode="auto">
          <a:xfrm>
            <a:off x="3048000" y="3276600"/>
            <a:ext cx="2286000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Which role play soil conditions?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E3D2ED-79C2-44AE-9C97-208C146DC82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1066800"/>
            <a:ext cx="83058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spcAft>
                <a:spcPts val="1800"/>
              </a:spcAft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Soil conditions play a role during 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construction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and related 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costing 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Type of soil: hard rock / soft soil  → excavation cost; black cotton → deeper excavation until hard bed; clay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→ used for lining of VFCW</a:t>
            </a:r>
            <a:endParaRPr lang="en-GB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Groundwater level: 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→ 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pumping during excavation/construction; </a:t>
            </a:r>
            <a:b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→ special waterproofing might become necessary</a:t>
            </a:r>
            <a:endParaRPr lang="en-GB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Soil moisture: wetland or flooding area → relocate pipes / modules</a:t>
            </a:r>
            <a:endParaRPr lang="en-GB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762000" y="3581400"/>
            <a:ext cx="7208838" cy="2049463"/>
            <a:chOff x="762000" y="3429000"/>
            <a:chExt cx="7208632" cy="2049464"/>
          </a:xfrm>
        </p:grpSpPr>
        <p:pic>
          <p:nvPicPr>
            <p:cNvPr id="24591" name="Grafik 0" descr="S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721100"/>
              <a:ext cx="3198812" cy="1634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2" name="Grafik 1" descr="ABR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700" y="3429000"/>
              <a:ext cx="4020932" cy="2049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Gekrümmte Verbindung 11"/>
            <p:cNvCxnSpPr/>
            <p:nvPr/>
          </p:nvCxnSpPr>
          <p:spPr>
            <a:xfrm rot="5400000">
              <a:off x="3851183" y="4191001"/>
              <a:ext cx="228600" cy="7619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krümmte Verbindung 12"/>
            <p:cNvCxnSpPr/>
            <p:nvPr/>
          </p:nvCxnSpPr>
          <p:spPr>
            <a:xfrm rot="5400000">
              <a:off x="3828959" y="4194176"/>
              <a:ext cx="228600" cy="7619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20"/>
          <p:cNvGrpSpPr>
            <a:grpSpLocks/>
          </p:cNvGrpSpPr>
          <p:nvPr/>
        </p:nvGrpSpPr>
        <p:grpSpPr bwMode="auto">
          <a:xfrm>
            <a:off x="152400" y="4114800"/>
            <a:ext cx="8534400" cy="304800"/>
            <a:chOff x="152400" y="3962400"/>
            <a:chExt cx="8534400" cy="304800"/>
          </a:xfrm>
        </p:grpSpPr>
        <p:cxnSp>
          <p:nvCxnSpPr>
            <p:cNvPr id="16" name="Gekrümmte Verbindung 15"/>
            <p:cNvCxnSpPr/>
            <p:nvPr/>
          </p:nvCxnSpPr>
          <p:spPr>
            <a:xfrm>
              <a:off x="152400" y="3962400"/>
              <a:ext cx="838200" cy="762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krümmte Verbindung 17"/>
            <p:cNvCxnSpPr/>
            <p:nvPr/>
          </p:nvCxnSpPr>
          <p:spPr>
            <a:xfrm>
              <a:off x="3733800" y="4038600"/>
              <a:ext cx="457200" cy="762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krümmte Verbindung 19"/>
            <p:cNvCxnSpPr/>
            <p:nvPr/>
          </p:nvCxnSpPr>
          <p:spPr>
            <a:xfrm>
              <a:off x="7696200" y="4191000"/>
              <a:ext cx="990600" cy="762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24"/>
          <p:cNvGrpSpPr>
            <a:grpSpLocks/>
          </p:cNvGrpSpPr>
          <p:nvPr/>
        </p:nvGrpSpPr>
        <p:grpSpPr bwMode="auto">
          <a:xfrm>
            <a:off x="142875" y="4419600"/>
            <a:ext cx="8391525" cy="1066800"/>
            <a:chOff x="142875" y="4267200"/>
            <a:chExt cx="8391525" cy="1066800"/>
          </a:xfrm>
        </p:grpSpPr>
        <p:sp>
          <p:nvSpPr>
            <p:cNvPr id="22" name="Wolkenförmige Legende 21"/>
            <p:cNvSpPr/>
            <p:nvPr/>
          </p:nvSpPr>
          <p:spPr>
            <a:xfrm>
              <a:off x="142875" y="4267200"/>
              <a:ext cx="762000" cy="838200"/>
            </a:xfrm>
            <a:prstGeom prst="cloudCallou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  <p:sp>
          <p:nvSpPr>
            <p:cNvPr id="23" name="Wolkenförmige Legende 22"/>
            <p:cNvSpPr/>
            <p:nvPr/>
          </p:nvSpPr>
          <p:spPr>
            <a:xfrm>
              <a:off x="3886200" y="4495800"/>
              <a:ext cx="762000" cy="838200"/>
            </a:xfrm>
            <a:prstGeom prst="cloudCallou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  <p:sp>
          <p:nvSpPr>
            <p:cNvPr id="24" name="Wolkenförmige Legende 23"/>
            <p:cNvSpPr/>
            <p:nvPr/>
          </p:nvSpPr>
          <p:spPr>
            <a:xfrm>
              <a:off x="7772400" y="4419600"/>
              <a:ext cx="762000" cy="838200"/>
            </a:xfrm>
            <a:prstGeom prst="cloudCallou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Who will build the DTF?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56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F43463-E28A-4207-8209-957E1244339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1066800"/>
            <a:ext cx="83058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spcAft>
                <a:spcPts val="1800"/>
              </a:spcAft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Your WSP needs to </a:t>
            </a:r>
            <a:r>
              <a:rPr lang="en-GB" sz="20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outsource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construction to a contractor</a:t>
            </a:r>
            <a:endParaRPr lang="en-GB" sz="2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Construction quality is crucial to guarantee proper operations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Reliable 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and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 capable contractor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 required</a:t>
            </a:r>
            <a:endParaRPr lang="en-GB" sz="2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914400" lvl="1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Trained artisans, technically qualified staff</a:t>
            </a:r>
          </a:p>
          <a:p>
            <a:pPr marL="914400" lvl="1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Required equipment </a:t>
            </a:r>
            <a:r>
              <a:rPr lang="en-GB" i="1" dirty="0">
                <a:solidFill>
                  <a:schemeClr val="tx2"/>
                </a:solidFill>
                <a:latin typeface="Arial" charset="0"/>
                <a:cs typeface="Arial" charset="0"/>
              </a:rPr>
              <a:t>(e.g. concrete mixer, form works, dumpy level)</a:t>
            </a:r>
          </a:p>
          <a:p>
            <a:pPr marL="914400" lvl="1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Proven experience in comparable projects</a:t>
            </a:r>
          </a:p>
          <a:p>
            <a:pPr marL="914400" lvl="1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References and reputation</a:t>
            </a:r>
          </a:p>
          <a:p>
            <a:pPr marL="457200" indent="-457200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Rigorous/permanent 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supervision by WSP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is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Arial" charset="0"/>
                <a:cs typeface="Arial" charset="0"/>
              </a:rPr>
              <a:t>required</a:t>
            </a:r>
          </a:p>
        </p:txBody>
      </p:sp>
      <p:pic>
        <p:nvPicPr>
          <p:cNvPr id="19" name="Grafik 9" descr="imagesJ33F5OK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17951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Is the DTF affordable?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E1D9B7-04EE-4B51-94B3-842555E10D8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571500"/>
            <a:ext cx="83058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spcAft>
                <a:spcPts val="1200"/>
              </a:spcAft>
            </a:pPr>
            <a:r>
              <a:rPr lang="en-GB" altLang="en-US" sz="2400" b="1">
                <a:solidFill>
                  <a:schemeClr val="tx2"/>
                </a:solidFill>
              </a:rPr>
              <a:t>Affordable: Revenues </a:t>
            </a:r>
            <a:r>
              <a:rPr lang="en-GB" altLang="en-US" sz="2400" b="1">
                <a:solidFill>
                  <a:srgbClr val="C00000"/>
                </a:solidFill>
              </a:rPr>
              <a:t>&gt;</a:t>
            </a:r>
            <a:r>
              <a:rPr lang="en-GB" altLang="en-US" sz="2400" b="1">
                <a:solidFill>
                  <a:schemeClr val="tx2"/>
                </a:solidFill>
              </a:rPr>
              <a:t> Expenses:</a:t>
            </a:r>
          </a:p>
          <a:p>
            <a:pPr eaLnBrk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Expenses:</a:t>
            </a:r>
          </a:p>
          <a:p>
            <a:pPr eaLnBrk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O&amp;M cost: incl. operator, energy, preventative and corrective maintenance, repairs</a:t>
            </a: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Incentive for Sanitation Teams to dispose of UDDT matter</a:t>
            </a:r>
          </a:p>
          <a:p>
            <a:pPr eaLnBrk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Revenues: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Cost saving for unloading WSP exhausters into DTF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Fee charged from private exhauster services (► law enforcement to avoid illegal dumping)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Tariff increase approved by WASREB for improved service delivery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Sales of compost and soil conditioner</a:t>
            </a:r>
          </a:p>
        </p:txBody>
      </p:sp>
      <p:pic>
        <p:nvPicPr>
          <p:cNvPr id="7" name="Grafik 6" descr="imagesLZOV2N8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487680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Is there any support in selecting a site?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765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304310-D94A-4F19-8A5A-51F40E5F62E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81000" y="990600"/>
            <a:ext cx="81534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chemeClr val="tx2"/>
                </a:solidFill>
              </a:rPr>
              <a:t>Decision matrix </a:t>
            </a:r>
            <a:r>
              <a:rPr lang="en-GB" altLang="en-US" sz="2000">
                <a:solidFill>
                  <a:srgbClr val="C00000"/>
                </a:solidFill>
              </a:rPr>
              <a:t>to check...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Whether a site is generally feasible for a DTF</a:t>
            </a:r>
          </a:p>
          <a:p>
            <a:pPr lvl="1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Which treatment trains are required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Tool for </a:t>
            </a:r>
            <a:r>
              <a:rPr lang="en-GB" altLang="en-US" sz="2000" b="1">
                <a:solidFill>
                  <a:schemeClr val="tx2"/>
                </a:solidFill>
              </a:rPr>
              <a:t>baseline data collection </a:t>
            </a:r>
            <a:r>
              <a:rPr lang="en-GB" altLang="en-US" sz="2000">
                <a:solidFill>
                  <a:srgbClr val="C00000"/>
                </a:solidFill>
              </a:rPr>
              <a:t>and field survey, incl. various templates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chemeClr val="tx2"/>
                </a:solidFill>
              </a:rPr>
              <a:t>Stakeholder analysis </a:t>
            </a:r>
            <a:r>
              <a:rPr lang="en-GB" altLang="en-US" sz="2000">
                <a:solidFill>
                  <a:srgbClr val="C00000"/>
                </a:solidFill>
              </a:rPr>
              <a:t>to explain roles and responsibilities of relevant actors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chemeClr val="tx2"/>
                </a:solidFill>
              </a:rPr>
              <a:t>Workflow chart </a:t>
            </a:r>
            <a:r>
              <a:rPr lang="en-GB" altLang="en-US" sz="2000">
                <a:solidFill>
                  <a:srgbClr val="C00000"/>
                </a:solidFill>
              </a:rPr>
              <a:t>to showcase which steps need to be taken and which stakeholder are to be involved at what point</a:t>
            </a:r>
          </a:p>
        </p:txBody>
      </p:sp>
      <p:pic>
        <p:nvPicPr>
          <p:cNvPr id="9" name="Grafik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60496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914400" y="4800600"/>
            <a:ext cx="4805363" cy="6461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i="1" dirty="0" smtClean="0">
                <a:solidFill>
                  <a:schemeClr val="accent1">
                    <a:lumMod val="75000"/>
                  </a:schemeClr>
                </a:solidFill>
              </a:rPr>
              <a:t>All tools are explained and tested within the course of this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86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0F74B4-4853-4BB0-9073-82C477D36C7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8677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971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40DFE9-28A4-4343-999E-DC0D89D3107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feld 22"/>
          <p:cNvSpPr txBox="1">
            <a:spLocks noChangeArrowheads="1"/>
          </p:cNvSpPr>
          <p:nvPr/>
        </p:nvSpPr>
        <p:spPr bwMode="auto">
          <a:xfrm>
            <a:off x="304800" y="457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</a:rPr>
              <a:t>Questions you might to ask yourself: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04800" y="2093913"/>
            <a:ext cx="80772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is the context of this session?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Why</a:t>
            </a:r>
            <a:r>
              <a:rPr lang="en-GB" altLang="en-US" sz="2000" b="1">
                <a:solidFill>
                  <a:srgbClr val="C00000"/>
                </a:solidFill>
              </a:rPr>
              <a:t> is it a big deal to select a site?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Who</a:t>
            </a:r>
            <a:r>
              <a:rPr lang="en-GB" altLang="en-US" sz="2000" b="1">
                <a:solidFill>
                  <a:srgbClr val="C00000"/>
                </a:solidFill>
              </a:rPr>
              <a:t> selects the site?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needs to be considered?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Is there any </a:t>
            </a:r>
            <a:r>
              <a:rPr lang="en-GB" altLang="en-US" sz="2000" b="1" u="sng">
                <a:solidFill>
                  <a:srgbClr val="C00000"/>
                </a:solidFill>
              </a:rPr>
              <a:t>support</a:t>
            </a:r>
            <a:r>
              <a:rPr lang="en-GB" altLang="en-US" sz="2000" b="1">
                <a:solidFill>
                  <a:srgbClr val="C00000"/>
                </a:solidFill>
              </a:rPr>
              <a:t> in selecting a site?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3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3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3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63650"/>
            <a:ext cx="84201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the context of this session?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F5E50-268E-4A9D-ADF2-3A4682969EA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95600" y="3543300"/>
            <a:ext cx="2895600" cy="1371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cxnSp>
        <p:nvCxnSpPr>
          <p:cNvPr id="10" name="Gerade Verbindung mit Pfeil 9"/>
          <p:cNvCxnSpPr>
            <a:endCxn id="8" idx="4"/>
          </p:cNvCxnSpPr>
          <p:nvPr/>
        </p:nvCxnSpPr>
        <p:spPr>
          <a:xfrm flipV="1">
            <a:off x="4343400" y="4914900"/>
            <a:ext cx="0" cy="9525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feld 13"/>
          <p:cNvSpPr txBox="1">
            <a:spLocks noChangeArrowheads="1"/>
          </p:cNvSpPr>
          <p:nvPr/>
        </p:nvSpPr>
        <p:spPr bwMode="auto">
          <a:xfrm>
            <a:off x="4343400" y="5573713"/>
            <a:ext cx="388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C00000"/>
                </a:solidFill>
              </a:rPr>
              <a:t>all info can be found in your manual</a:t>
            </a:r>
          </a:p>
        </p:txBody>
      </p:sp>
      <p:sp>
        <p:nvSpPr>
          <p:cNvPr id="5129" name="Textfeld 14"/>
          <p:cNvSpPr txBox="1">
            <a:spLocks noChangeArrowheads="1"/>
          </p:cNvSpPr>
          <p:nvPr/>
        </p:nvSpPr>
        <p:spPr bwMode="auto">
          <a:xfrm>
            <a:off x="1600200" y="7620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>
                <a:solidFill>
                  <a:srgbClr val="C00000"/>
                </a:solidFill>
              </a:rPr>
              <a:t>The SafiSan Toolkit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Why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it a </a:t>
            </a:r>
            <a:r>
              <a:rPr lang="en-GB" altLang="en-US" sz="3600" b="1" smtClean="0">
                <a:solidFill>
                  <a:srgbClr val="C00000"/>
                </a:solidFill>
                <a:cs typeface="Calibri" panose="020F0502020204030204" pitchFamily="34" charset="0"/>
              </a:rPr>
              <a:t>big deal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select a site?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4AF6CC-DEC6-4CF3-9591-4D5E7EFA3A8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xtfeld 15"/>
          <p:cNvSpPr txBox="1">
            <a:spLocks noChangeArrowheads="1"/>
          </p:cNvSpPr>
          <p:nvPr/>
        </p:nvSpPr>
        <p:spPr bwMode="auto">
          <a:xfrm>
            <a:off x="304800" y="838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</a:pPr>
            <a:r>
              <a:rPr lang="en-GB" altLang="en-US" sz="2000">
                <a:solidFill>
                  <a:srgbClr val="C00000"/>
                </a:solidFill>
              </a:rPr>
              <a:t>WSTF only approves a site for a DTF if </a:t>
            </a:r>
            <a:r>
              <a:rPr lang="en-GB" altLang="en-US" sz="2000" b="1">
                <a:solidFill>
                  <a:schemeClr val="tx2"/>
                </a:solidFill>
              </a:rPr>
              <a:t>7 criteria</a:t>
            </a:r>
            <a:r>
              <a:rPr lang="en-GB" altLang="en-US" sz="2000">
                <a:solidFill>
                  <a:srgbClr val="C00000"/>
                </a:solidFill>
              </a:rPr>
              <a:t> a met: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04800" y="2133600"/>
            <a:ext cx="8077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/>
            </a:pPr>
            <a:r>
              <a:rPr lang="en-GB" altLang="en-US" sz="2000">
                <a:solidFill>
                  <a:srgbClr val="C00000"/>
                </a:solidFill>
              </a:rPr>
              <a:t>Enhances </a:t>
            </a:r>
            <a:r>
              <a:rPr lang="en-GB" altLang="en-US" sz="2000" b="1">
                <a:solidFill>
                  <a:schemeClr val="tx2"/>
                </a:solidFill>
              </a:rPr>
              <a:t>public health</a:t>
            </a:r>
            <a:r>
              <a:rPr lang="en-GB" altLang="en-US" sz="2000">
                <a:solidFill>
                  <a:schemeClr val="tx2"/>
                </a:solidFill>
              </a:rPr>
              <a:t> </a:t>
            </a:r>
            <a:r>
              <a:rPr lang="en-GB" altLang="en-US" sz="2000">
                <a:solidFill>
                  <a:srgbClr val="C00000"/>
                </a:solidFill>
              </a:rPr>
              <a:t>conditions in the project area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/>
            </a:pPr>
            <a:r>
              <a:rPr lang="en-GB" altLang="en-US" sz="2000">
                <a:solidFill>
                  <a:srgbClr val="C00000"/>
                </a:solidFill>
              </a:rPr>
              <a:t>Closes the </a:t>
            </a:r>
            <a:r>
              <a:rPr lang="en-GB" altLang="en-US" sz="2000" b="1">
                <a:solidFill>
                  <a:schemeClr val="tx2"/>
                </a:solidFill>
              </a:rPr>
              <a:t>sanitation value chain</a:t>
            </a:r>
            <a:r>
              <a:rPr lang="en-GB" altLang="en-US" sz="2000">
                <a:solidFill>
                  <a:schemeClr val="tx2"/>
                </a:solidFill>
              </a:rPr>
              <a:t> </a:t>
            </a:r>
            <a:r>
              <a:rPr lang="en-GB" altLang="en-US" sz="2000">
                <a:solidFill>
                  <a:srgbClr val="C00000"/>
                </a:solidFill>
              </a:rPr>
              <a:t>by treating human excreta  to allow its reuse in a safe manner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/>
            </a:pPr>
            <a:r>
              <a:rPr lang="en-GB" altLang="en-US" sz="2000">
                <a:solidFill>
                  <a:srgbClr val="C00000"/>
                </a:solidFill>
              </a:rPr>
              <a:t>Treats human excreta generated in </a:t>
            </a:r>
            <a:r>
              <a:rPr lang="en-GB" altLang="en-US" sz="2000" b="1">
                <a:solidFill>
                  <a:schemeClr val="tx2"/>
                </a:solidFill>
              </a:rPr>
              <a:t>urban LIAs</a:t>
            </a:r>
            <a:r>
              <a:rPr lang="en-GB" altLang="en-US" sz="2000">
                <a:solidFill>
                  <a:schemeClr val="tx2"/>
                </a:solidFill>
              </a:rPr>
              <a:t> </a:t>
            </a:r>
            <a:r>
              <a:rPr lang="en-GB" altLang="en-US" sz="2000">
                <a:solidFill>
                  <a:srgbClr val="C00000"/>
                </a:solidFill>
              </a:rPr>
              <a:t>where it is located or areas in its vicinity</a:t>
            </a:r>
            <a:endParaRPr lang="de-DE" altLang="en-US" sz="2000">
              <a:solidFill>
                <a:srgbClr val="C00000"/>
              </a:solidFill>
            </a:endParaRPr>
          </a:p>
        </p:txBody>
      </p:sp>
      <p:sp>
        <p:nvSpPr>
          <p:cNvPr id="8" name="Textfeld 15"/>
          <p:cNvSpPr txBox="1">
            <a:spLocks noChangeArrowheads="1"/>
          </p:cNvSpPr>
          <p:nvPr/>
        </p:nvSpPr>
        <p:spPr bwMode="auto">
          <a:xfrm>
            <a:off x="304800" y="1524000"/>
            <a:ext cx="80772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  <a:defRPr/>
            </a:pP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Overall criteria:</a:t>
            </a:r>
          </a:p>
        </p:txBody>
      </p:sp>
      <p:sp>
        <p:nvSpPr>
          <p:cNvPr id="10" name="Textfeld 15"/>
          <p:cNvSpPr txBox="1">
            <a:spLocks noChangeArrowheads="1"/>
          </p:cNvSpPr>
          <p:nvPr/>
        </p:nvSpPr>
        <p:spPr bwMode="auto">
          <a:xfrm>
            <a:off x="304800" y="42672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</a:pPr>
            <a:r>
              <a:rPr lang="en-GB" altLang="en-US" sz="2000" i="1">
                <a:solidFill>
                  <a:srgbClr val="C00000"/>
                </a:solidFill>
              </a:rPr>
              <a:t>Technical criteria</a:t>
            </a:r>
          </a:p>
        </p:txBody>
      </p:sp>
      <p:sp>
        <p:nvSpPr>
          <p:cNvPr id="12" name="Textfeld 15"/>
          <p:cNvSpPr txBox="1">
            <a:spLocks noChangeArrowheads="1"/>
          </p:cNvSpPr>
          <p:nvPr/>
        </p:nvSpPr>
        <p:spPr bwMode="auto">
          <a:xfrm>
            <a:off x="2286000" y="4267200"/>
            <a:ext cx="38100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  <a:defRPr/>
            </a:pPr>
            <a:r>
              <a:rPr lang="en-GB" alt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 mentioned on the next slide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76800"/>
            <a:ext cx="13081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8" descr="Sanitation Value Cha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5029200"/>
            <a:ext cx="3687763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4859338"/>
            <a:ext cx="13843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Why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it a big deal to select a site?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FCB3E4-6A57-483F-BB33-884ACEC41AB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04800" y="1752600"/>
            <a:ext cx="8077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 startAt="4"/>
            </a:pPr>
            <a:r>
              <a:rPr lang="en-GB" altLang="en-US" sz="2000">
                <a:solidFill>
                  <a:srgbClr val="C00000"/>
                </a:solidFill>
              </a:rPr>
              <a:t>The DTF treats </a:t>
            </a:r>
            <a:r>
              <a:rPr lang="en-GB" altLang="en-US" sz="2000" b="1">
                <a:solidFill>
                  <a:schemeClr val="tx2"/>
                </a:solidFill>
              </a:rPr>
              <a:t>matter generated in UDDTs</a:t>
            </a:r>
            <a:r>
              <a:rPr lang="en-GB" altLang="en-US" sz="2000">
                <a:solidFill>
                  <a:schemeClr val="tx2"/>
                </a:solidFill>
              </a:rPr>
              <a:t> </a:t>
            </a:r>
            <a:r>
              <a:rPr lang="en-GB" altLang="en-US" sz="2000">
                <a:solidFill>
                  <a:srgbClr val="C00000"/>
                </a:solidFill>
              </a:rPr>
              <a:t>in order to ensure complete stabilisation and safe reuse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 startAt="4"/>
            </a:pPr>
            <a:r>
              <a:rPr lang="en-GB" altLang="en-US" sz="2000">
                <a:solidFill>
                  <a:srgbClr val="C00000"/>
                </a:solidFill>
              </a:rPr>
              <a:t>The DTF treats </a:t>
            </a:r>
            <a:r>
              <a:rPr lang="en-GB" altLang="en-US" sz="2000" b="1">
                <a:solidFill>
                  <a:schemeClr val="tx2"/>
                </a:solidFill>
              </a:rPr>
              <a:t>FS</a:t>
            </a:r>
            <a:r>
              <a:rPr lang="en-GB" altLang="en-US" sz="2000">
                <a:solidFill>
                  <a:srgbClr val="C00000"/>
                </a:solidFill>
              </a:rPr>
              <a:t> that is exhausted from latrines and septic tanks that exist within the catchment area of the DTF 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 startAt="4"/>
            </a:pPr>
            <a:r>
              <a:rPr lang="en-GB" altLang="en-US" sz="2000">
                <a:solidFill>
                  <a:srgbClr val="C00000"/>
                </a:solidFill>
              </a:rPr>
              <a:t>The DTF ensures </a:t>
            </a:r>
            <a:r>
              <a:rPr lang="en-GB" altLang="en-US" sz="2000" b="1">
                <a:solidFill>
                  <a:schemeClr val="tx2"/>
                </a:solidFill>
              </a:rPr>
              <a:t>small per capita investment</a:t>
            </a:r>
            <a:r>
              <a:rPr lang="en-GB" altLang="en-US" sz="2000">
                <a:solidFill>
                  <a:srgbClr val="C00000"/>
                </a:solidFill>
              </a:rPr>
              <a:t>; hence sewer-based treatment of WW is not foreseen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buFont typeface="Calibri" panose="020F0502020204030204" pitchFamily="34" charset="0"/>
              <a:buAutoNum type="arabicPeriod" startAt="4"/>
            </a:pPr>
            <a:r>
              <a:rPr lang="en-GB" altLang="en-US" sz="2000">
                <a:solidFill>
                  <a:srgbClr val="C00000"/>
                </a:solidFill>
              </a:rPr>
              <a:t>The </a:t>
            </a:r>
            <a:r>
              <a:rPr lang="en-GB" altLang="en-US" sz="2000" u="sng">
                <a:solidFill>
                  <a:srgbClr val="C00000"/>
                </a:solidFill>
              </a:rPr>
              <a:t>standardised</a:t>
            </a:r>
            <a:r>
              <a:rPr lang="en-GB" altLang="en-US" sz="2000">
                <a:solidFill>
                  <a:srgbClr val="C00000"/>
                </a:solidFill>
              </a:rPr>
              <a:t> DTF treats approx. </a:t>
            </a:r>
            <a:br>
              <a:rPr lang="en-GB" altLang="en-US" sz="2000">
                <a:solidFill>
                  <a:srgbClr val="C00000"/>
                </a:solidFill>
              </a:rPr>
            </a:br>
            <a:r>
              <a:rPr lang="en-GB" altLang="en-US" sz="2000" b="1">
                <a:solidFill>
                  <a:schemeClr val="tx2"/>
                </a:solidFill>
              </a:rPr>
              <a:t>22m</a:t>
            </a:r>
            <a:r>
              <a:rPr lang="en-GB" altLang="en-US" sz="2000" b="1" baseline="30000">
                <a:solidFill>
                  <a:schemeClr val="tx2"/>
                </a:solidFill>
              </a:rPr>
              <a:t>3</a:t>
            </a:r>
            <a:r>
              <a:rPr lang="en-GB" altLang="en-US" sz="2000" b="1">
                <a:solidFill>
                  <a:schemeClr val="tx2"/>
                </a:solidFill>
              </a:rPr>
              <a:t> of FS per day </a:t>
            </a:r>
            <a:r>
              <a:rPr lang="en-GB" altLang="en-US" sz="2000">
                <a:solidFill>
                  <a:srgbClr val="C00000"/>
                </a:solidFill>
              </a:rPr>
              <a:t>and/or </a:t>
            </a:r>
            <a:br>
              <a:rPr lang="en-GB" altLang="en-US" sz="2000">
                <a:solidFill>
                  <a:srgbClr val="C00000"/>
                </a:solidFill>
              </a:rPr>
            </a:br>
            <a:r>
              <a:rPr lang="en-GB" altLang="en-US" sz="2000">
                <a:solidFill>
                  <a:srgbClr val="C00000"/>
                </a:solidFill>
              </a:rPr>
              <a:t>matter generated from approximately </a:t>
            </a:r>
            <a:r>
              <a:rPr lang="en-GB" altLang="en-US" sz="2000" b="1">
                <a:solidFill>
                  <a:schemeClr val="tx2"/>
                </a:solidFill>
              </a:rPr>
              <a:t>250 UDDTs</a:t>
            </a:r>
            <a:endParaRPr lang="de-DE" altLang="en-US" sz="2000">
              <a:solidFill>
                <a:srgbClr val="C00000"/>
              </a:solidFill>
            </a:endParaRPr>
          </a:p>
        </p:txBody>
      </p:sp>
      <p:sp>
        <p:nvSpPr>
          <p:cNvPr id="7174" name="Textfeld 15"/>
          <p:cNvSpPr txBox="1">
            <a:spLocks noChangeArrowheads="1"/>
          </p:cNvSpPr>
          <p:nvPr/>
        </p:nvSpPr>
        <p:spPr bwMode="auto">
          <a:xfrm>
            <a:off x="304800" y="1066800"/>
            <a:ext cx="80772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  <a:defRPr/>
            </a:pP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Technical criteria: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3898900"/>
            <a:ext cx="2114550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Who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selects the site?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BB7EF-FAB8-4A98-A6D6-EA768C0C9B5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Textfeld 10"/>
          <p:cNvSpPr txBox="1">
            <a:spLocks noChangeArrowheads="1"/>
          </p:cNvSpPr>
          <p:nvPr/>
        </p:nvSpPr>
        <p:spPr bwMode="auto">
          <a:xfrm>
            <a:off x="304800" y="9144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</a:rPr>
              <a:t>The site is selected by </a:t>
            </a:r>
            <a:r>
              <a:rPr lang="en-GB" altLang="en-US" sz="2000" b="1">
                <a:solidFill>
                  <a:schemeClr val="tx2"/>
                </a:solidFill>
              </a:rPr>
              <a:t>your DTF Technical Team</a:t>
            </a:r>
          </a:p>
        </p:txBody>
      </p:sp>
      <p:pic>
        <p:nvPicPr>
          <p:cNvPr id="8" name="Grafik 7" descr="images0SXDIAT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685800"/>
            <a:ext cx="20669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04800" y="1785938"/>
            <a:ext cx="807720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</a:rPr>
              <a:t>In </a:t>
            </a:r>
            <a:r>
              <a:rPr lang="en-GB" altLang="en-US" sz="2000" b="1">
                <a:solidFill>
                  <a:schemeClr val="tx2"/>
                </a:solidFill>
              </a:rPr>
              <a:t>collaboration</a:t>
            </a:r>
            <a:r>
              <a:rPr lang="en-GB" altLang="en-US" sz="2000">
                <a:solidFill>
                  <a:srgbClr val="C00000"/>
                </a:solidFill>
              </a:rPr>
              <a:t> with relevant stakeholders: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County Official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County Resident Monitor (CRM)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NEMA and WRMA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PHO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Chiefs, elders and residents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304800" y="485775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altLang="en-US" sz="2000" b="1">
                <a:solidFill>
                  <a:schemeClr val="tx2"/>
                </a:solidFill>
              </a:rPr>
              <a:t>Supported</a:t>
            </a:r>
            <a:r>
              <a:rPr lang="en-GB" altLang="en-US" sz="2000">
                <a:solidFill>
                  <a:srgbClr val="C00000"/>
                </a:solidFill>
              </a:rPr>
              <a:t> by staff and “Flying Squad” of the WSTF</a:t>
            </a:r>
            <a:endParaRPr lang="en-GB" altLang="en-US" sz="2000" b="1">
              <a:solidFill>
                <a:schemeClr val="tx2"/>
              </a:solidFill>
            </a:endParaRPr>
          </a:p>
        </p:txBody>
      </p:sp>
      <p:pic>
        <p:nvPicPr>
          <p:cNvPr id="12" name="Grafik 11" descr="Unbenann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4516438"/>
            <a:ext cx="5429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Who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selects the site?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9CE68E-E679-4051-BFC4-E4EB370D692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228600" y="1905000"/>
            <a:ext cx="83058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Team should be set up within the WSP “Project Task Team (</a:t>
            </a:r>
            <a:r>
              <a:rPr lang="en-GB" altLang="en-US" sz="2000" b="1">
                <a:solidFill>
                  <a:schemeClr val="tx2"/>
                </a:solidFill>
              </a:rPr>
              <a:t>PTT</a:t>
            </a:r>
            <a:r>
              <a:rPr lang="en-GB" altLang="en-US" sz="2000">
                <a:solidFill>
                  <a:srgbClr val="C00000"/>
                </a:solidFill>
              </a:rPr>
              <a:t>)“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Core team should have </a:t>
            </a:r>
            <a:r>
              <a:rPr lang="en-GB" altLang="en-US" sz="2000" b="1">
                <a:solidFill>
                  <a:schemeClr val="tx2"/>
                </a:solidFill>
              </a:rPr>
              <a:t>3-4 participants</a:t>
            </a:r>
            <a:r>
              <a:rPr lang="en-GB" altLang="en-US" sz="2000">
                <a:solidFill>
                  <a:srgbClr val="C00000"/>
                </a:solidFill>
              </a:rPr>
              <a:t>, incl. Technical Manager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The </a:t>
            </a:r>
            <a:r>
              <a:rPr lang="en-GB" altLang="en-US" sz="2000" b="1">
                <a:solidFill>
                  <a:schemeClr val="tx2"/>
                </a:solidFill>
              </a:rPr>
              <a:t>composition</a:t>
            </a:r>
            <a:r>
              <a:rPr lang="en-GB" altLang="en-US" sz="2000">
                <a:solidFill>
                  <a:srgbClr val="C00000"/>
                </a:solidFill>
              </a:rPr>
              <a:t> of the DTF Technical Team should not change (staff for supervision and O&amp;M should participate from beginning)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If required, </a:t>
            </a:r>
            <a:r>
              <a:rPr lang="en-GB" altLang="en-US" sz="2000" b="1">
                <a:solidFill>
                  <a:schemeClr val="tx2"/>
                </a:solidFill>
              </a:rPr>
              <a:t>external consultants </a:t>
            </a:r>
            <a:r>
              <a:rPr lang="en-GB" altLang="en-US" sz="2000">
                <a:solidFill>
                  <a:srgbClr val="C00000"/>
                </a:solidFill>
              </a:rPr>
              <a:t>should be hired by the WSP</a:t>
            </a:r>
          </a:p>
        </p:txBody>
      </p:sp>
      <p:sp>
        <p:nvSpPr>
          <p:cNvPr id="9222" name="Textfeld 15"/>
          <p:cNvSpPr txBox="1">
            <a:spLocks noChangeArrowheads="1"/>
          </p:cNvSpPr>
          <p:nvPr/>
        </p:nvSpPr>
        <p:spPr bwMode="auto">
          <a:xfrm>
            <a:off x="304800" y="1066800"/>
            <a:ext cx="80772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Composition</a:t>
            </a:r>
            <a:r>
              <a:rPr lang="en-GB" altLang="en-US" sz="2000" dirty="0" smtClean="0">
                <a:solidFill>
                  <a:srgbClr val="C00000"/>
                </a:solidFill>
              </a:rPr>
              <a:t> of the </a:t>
            </a: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DTF Technical Team</a:t>
            </a:r>
            <a:r>
              <a:rPr lang="en-GB" altLang="en-US" sz="2000" dirty="0" smtClean="0">
                <a:solidFill>
                  <a:srgbClr val="C00000"/>
                </a:solidFill>
              </a:rPr>
              <a:t>:</a:t>
            </a:r>
          </a:p>
        </p:txBody>
      </p:sp>
      <p:pic>
        <p:nvPicPr>
          <p:cNvPr id="7" name="Grafik 6" descr="Unbenan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Who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selects the site?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0237BE-95CB-403F-874A-1B2EBF9BAE8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1905000" y="1752600"/>
            <a:ext cx="6629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Taking </a:t>
            </a:r>
            <a:r>
              <a:rPr lang="en-GB" altLang="en-US" sz="2000" b="1">
                <a:solidFill>
                  <a:schemeClr val="tx2"/>
                </a:solidFill>
              </a:rPr>
              <a:t>levels</a:t>
            </a:r>
            <a:r>
              <a:rPr lang="en-GB" altLang="en-US" sz="2000">
                <a:solidFill>
                  <a:srgbClr val="C00000"/>
                </a:solidFill>
              </a:rPr>
              <a:t> with a levelling device (surveying skills)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Preparing </a:t>
            </a:r>
            <a:r>
              <a:rPr lang="en-GB" altLang="en-US" sz="2000" b="1">
                <a:solidFill>
                  <a:schemeClr val="tx2"/>
                </a:solidFill>
              </a:rPr>
              <a:t>technical drawings</a:t>
            </a:r>
            <a:r>
              <a:rPr lang="en-GB" altLang="en-US" sz="2000" b="1">
                <a:solidFill>
                  <a:srgbClr val="C00000"/>
                </a:solidFill>
              </a:rPr>
              <a:t> </a:t>
            </a:r>
            <a:r>
              <a:rPr lang="en-GB" altLang="en-US" sz="2000">
                <a:solidFill>
                  <a:srgbClr val="C00000"/>
                </a:solidFill>
              </a:rPr>
              <a:t>(architectural and structural)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Preparing </a:t>
            </a:r>
            <a:r>
              <a:rPr lang="en-GB" altLang="en-US" sz="2000" b="1">
                <a:solidFill>
                  <a:schemeClr val="tx2"/>
                </a:solidFill>
              </a:rPr>
              <a:t>BoQs</a:t>
            </a:r>
            <a:endParaRPr lang="de-DE" altLang="en-US" sz="2000" b="1">
              <a:solidFill>
                <a:schemeClr val="tx2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 b="1">
                <a:solidFill>
                  <a:schemeClr val="tx2"/>
                </a:solidFill>
              </a:rPr>
              <a:t>Construction supervision </a:t>
            </a:r>
            <a:r>
              <a:rPr lang="en-GB" altLang="en-US" sz="2000">
                <a:solidFill>
                  <a:srgbClr val="C00000"/>
                </a:solidFill>
              </a:rPr>
              <a:t>at site</a:t>
            </a: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Basic </a:t>
            </a:r>
            <a:r>
              <a:rPr lang="en-GB" altLang="en-US" sz="2000" b="1">
                <a:solidFill>
                  <a:schemeClr val="tx2"/>
                </a:solidFill>
              </a:rPr>
              <a:t>knowledge on WW/FS treatment </a:t>
            </a:r>
            <a:r>
              <a:rPr lang="en-GB" altLang="en-US" sz="2000">
                <a:solidFill>
                  <a:srgbClr val="C00000"/>
                </a:solidFill>
              </a:rPr>
              <a:t>mechanisms is obligatory</a:t>
            </a:r>
            <a:endParaRPr lang="de-DE" altLang="en-US" sz="2000">
              <a:solidFill>
                <a:srgbClr val="C00000"/>
              </a:solidFill>
            </a:endParaRPr>
          </a:p>
        </p:txBody>
      </p:sp>
      <p:sp>
        <p:nvSpPr>
          <p:cNvPr id="10246" name="Textfeld 15"/>
          <p:cNvSpPr txBox="1">
            <a:spLocks noChangeArrowheads="1"/>
          </p:cNvSpPr>
          <p:nvPr/>
        </p:nvSpPr>
        <p:spPr bwMode="auto">
          <a:xfrm>
            <a:off x="304800" y="10668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200"/>
              </a:spcAft>
            </a:pPr>
            <a:r>
              <a:rPr lang="en-GB" altLang="en-US" sz="2000">
                <a:solidFill>
                  <a:srgbClr val="C00000"/>
                </a:solidFill>
              </a:rPr>
              <a:t>Required </a:t>
            </a:r>
            <a:r>
              <a:rPr lang="en-GB" altLang="en-US" sz="2000" b="1">
                <a:solidFill>
                  <a:schemeClr val="tx2"/>
                </a:solidFill>
              </a:rPr>
              <a:t>skills</a:t>
            </a:r>
            <a:r>
              <a:rPr lang="en-GB" altLang="en-US" sz="2000">
                <a:solidFill>
                  <a:srgbClr val="C00000"/>
                </a:solidFill>
              </a:rPr>
              <a:t> within the DTF Technical Team:</a:t>
            </a:r>
          </a:p>
        </p:txBody>
      </p:sp>
      <p:pic>
        <p:nvPicPr>
          <p:cNvPr id="7" name="Grafik 9" descr="imagesJ33F5OK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117951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7666</TotalTime>
  <Words>1573</Words>
  <Application>Microsoft Office PowerPoint</Application>
  <PresentationFormat>On-screen Show (4:3)</PresentationFormat>
  <Paragraphs>282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Upscaling Basic Sanitation for the Urban Poor  (UBSUP) </vt:lpstr>
      <vt:lpstr>PowerPoint Presentation</vt:lpstr>
      <vt:lpstr>Content</vt:lpstr>
      <vt:lpstr>What is the context of this session?</vt:lpstr>
      <vt:lpstr>Why is it a big deal to select a site?</vt:lpstr>
      <vt:lpstr>Why is it a big deal to select a site?</vt:lpstr>
      <vt:lpstr>Who selects the site?</vt:lpstr>
      <vt:lpstr>Who selects the site?</vt:lpstr>
      <vt:lpstr>Who selects the site?</vt:lpstr>
      <vt:lpstr>What needs to be considered?</vt:lpstr>
      <vt:lpstr>What needs to be considered?</vt:lpstr>
      <vt:lpstr>Will the DTF serve the target group? </vt:lpstr>
      <vt:lpstr>Is the DTF required to treat excreta?</vt:lpstr>
      <vt:lpstr>Will the DTF “products” being used?</vt:lpstr>
      <vt:lpstr>Is land available?</vt:lpstr>
      <vt:lpstr>Is land available?</vt:lpstr>
      <vt:lpstr>Is space available?</vt:lpstr>
      <vt:lpstr>How can the DTF being reached?</vt:lpstr>
      <vt:lpstr>Which role play slope and levels?</vt:lpstr>
      <vt:lpstr>Which role play slope and levels?</vt:lpstr>
      <vt:lpstr>What is the final effluent discharge point?</vt:lpstr>
      <vt:lpstr>Which role plays solid waste?</vt:lpstr>
      <vt:lpstr>Which role play soil conditions?</vt:lpstr>
      <vt:lpstr>Who will build the DTF?</vt:lpstr>
      <vt:lpstr>Is the DTF affordable?</vt:lpstr>
      <vt:lpstr>Is there any support in selecting a site?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584</cp:revision>
  <cp:lastPrinted>2012-07-20T13:18:10Z</cp:lastPrinted>
  <dcterms:created xsi:type="dcterms:W3CDTF">2011-07-26T11:49:09Z</dcterms:created>
  <dcterms:modified xsi:type="dcterms:W3CDTF">2017-08-19T01:03:19Z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543557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0008008c190000000000010271a00207f4000400038000</vt:lpwstr>
  </property>
</Properties>
</file>